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1" r:id="rId2"/>
    <p:sldId id="263" r:id="rId3"/>
    <p:sldId id="262" r:id="rId4"/>
    <p:sldId id="294" r:id="rId5"/>
    <p:sldId id="265" r:id="rId6"/>
    <p:sldId id="264" r:id="rId7"/>
    <p:sldId id="293" r:id="rId8"/>
    <p:sldId id="295" r:id="rId9"/>
    <p:sldId id="302" r:id="rId10"/>
    <p:sldId id="304" r:id="rId11"/>
    <p:sldId id="296" r:id="rId12"/>
    <p:sldId id="305" r:id="rId13"/>
    <p:sldId id="306" r:id="rId14"/>
    <p:sldId id="307" r:id="rId15"/>
    <p:sldId id="266" r:id="rId16"/>
    <p:sldId id="340" r:id="rId17"/>
    <p:sldId id="297" r:id="rId18"/>
    <p:sldId id="298" r:id="rId19"/>
    <p:sldId id="300" r:id="rId20"/>
    <p:sldId id="299" r:id="rId21"/>
    <p:sldId id="301" r:id="rId22"/>
    <p:sldId id="310" r:id="rId23"/>
    <p:sldId id="324" r:id="rId24"/>
    <p:sldId id="325" r:id="rId25"/>
    <p:sldId id="309" r:id="rId26"/>
    <p:sldId id="339" r:id="rId27"/>
    <p:sldId id="311" r:id="rId28"/>
    <p:sldId id="267" r:id="rId29"/>
    <p:sldId id="326" r:id="rId30"/>
    <p:sldId id="268" r:id="rId31"/>
    <p:sldId id="269" r:id="rId32"/>
    <p:sldId id="270" r:id="rId33"/>
    <p:sldId id="328" r:id="rId34"/>
    <p:sldId id="329" r:id="rId35"/>
    <p:sldId id="330" r:id="rId36"/>
    <p:sldId id="331" r:id="rId37"/>
    <p:sldId id="312" r:id="rId38"/>
    <p:sldId id="341" r:id="rId39"/>
    <p:sldId id="313" r:id="rId40"/>
    <p:sldId id="332" r:id="rId41"/>
    <p:sldId id="314" r:id="rId42"/>
    <p:sldId id="333" r:id="rId43"/>
    <p:sldId id="315" r:id="rId44"/>
    <p:sldId id="316" r:id="rId45"/>
    <p:sldId id="334" r:id="rId46"/>
    <p:sldId id="317" r:id="rId47"/>
    <p:sldId id="323" r:id="rId48"/>
    <p:sldId id="337" r:id="rId49"/>
    <p:sldId id="336" r:id="rId50"/>
    <p:sldId id="338" r:id="rId51"/>
    <p:sldId id="335" r:id="rId52"/>
    <p:sldId id="318" r:id="rId53"/>
    <p:sldId id="319" r:id="rId54"/>
    <p:sldId id="320" r:id="rId55"/>
    <p:sldId id="322" r:id="rId56"/>
    <p:sldId id="327"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4531" autoAdjust="0"/>
  </p:normalViewPr>
  <p:slideViewPr>
    <p:cSldViewPr snapToGrid="0">
      <p:cViewPr varScale="1">
        <p:scale>
          <a:sx n="68" d="100"/>
          <a:sy n="68" d="100"/>
        </p:scale>
        <p:origin x="117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9C72A-2D01-4D9B-8AB6-460C5F2D395A}"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7889D-D006-480D-A68A-081EC9BE7E79}" type="slidenum">
              <a:rPr lang="zh-CN" altLang="en-US" smtClean="0"/>
              <a:t>‹#›</a:t>
            </a:fld>
            <a:endParaRPr lang="zh-CN" altLang="en-US"/>
          </a:p>
        </p:txBody>
      </p:sp>
    </p:spTree>
    <p:extLst>
      <p:ext uri="{BB962C8B-B14F-4D97-AF65-F5344CB8AC3E}">
        <p14:creationId xmlns:p14="http://schemas.microsoft.com/office/powerpoint/2010/main" val="3792684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共享多智能体强化学习的多样性</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a:t>
            </a:fld>
            <a:endParaRPr lang="zh-CN" altLang="en-US"/>
          </a:p>
        </p:txBody>
      </p:sp>
    </p:spTree>
    <p:extLst>
      <p:ext uri="{BB962C8B-B14F-4D97-AF65-F5344CB8AC3E}">
        <p14:creationId xmlns:p14="http://schemas.microsoft.com/office/powerpoint/2010/main" val="983341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第二项量化给定</a:t>
            </a:r>
            <a:r>
              <a:rPr lang="en-US" altLang="zh-CN" dirty="0"/>
              <a:t>agent</a:t>
            </a:r>
            <a:r>
              <a:rPr lang="zh-CN" altLang="en-US" dirty="0"/>
              <a:t>序号时</a:t>
            </a:r>
            <a:r>
              <a:rPr lang="en-US" altLang="zh-CN" dirty="0"/>
              <a:t>agent</a:t>
            </a:r>
            <a:r>
              <a:rPr lang="zh-CN" altLang="en-US" dirty="0"/>
              <a:t>选择动作的信息增益</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20</a:t>
            </a:fld>
            <a:endParaRPr lang="zh-CN" altLang="en-US"/>
          </a:p>
        </p:txBody>
      </p:sp>
    </p:spTree>
    <p:extLst>
      <p:ext uri="{BB962C8B-B14F-4D97-AF65-F5344CB8AC3E}">
        <p14:creationId xmlns:p14="http://schemas.microsoft.com/office/powerpoint/2010/main" val="21835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第二项量化给定</a:t>
            </a:r>
            <a:r>
              <a:rPr lang="en-US" altLang="zh-CN" dirty="0"/>
              <a:t>agent</a:t>
            </a:r>
            <a:r>
              <a:rPr lang="zh-CN" altLang="en-US" dirty="0"/>
              <a:t>序号时</a:t>
            </a:r>
            <a:r>
              <a:rPr lang="en-US" altLang="zh-CN" dirty="0"/>
              <a:t>agent</a:t>
            </a:r>
            <a:r>
              <a:rPr lang="zh-CN" altLang="en-US" dirty="0"/>
              <a:t>选择动作的信息增益</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21</a:t>
            </a:fld>
            <a:endParaRPr lang="zh-CN" altLang="en-US"/>
          </a:p>
        </p:txBody>
      </p:sp>
    </p:spTree>
    <p:extLst>
      <p:ext uri="{BB962C8B-B14F-4D97-AF65-F5344CB8AC3E}">
        <p14:creationId xmlns:p14="http://schemas.microsoft.com/office/powerpoint/2010/main" val="163815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多样性：提出了一个信息论的目标，最大化个体身份（</a:t>
            </a:r>
            <a:r>
              <a:rPr lang="en-US" altLang="zh-CN" dirty="0"/>
              <a:t>id</a:t>
            </a:r>
            <a:r>
              <a:rPr lang="zh-CN" altLang="en-US" dirty="0"/>
              <a:t>）和轨迹之间的互信息，转化成</a:t>
            </a:r>
            <a:r>
              <a:rPr lang="en-US" altLang="zh-CN" dirty="0"/>
              <a:t>reward</a:t>
            </a:r>
            <a:r>
              <a:rPr lang="zh-CN" altLang="en-US" dirty="0"/>
              <a:t>的形式。这一目标使每个</a:t>
            </a:r>
            <a:r>
              <a:rPr lang="en-US" altLang="zh-CN" dirty="0"/>
              <a:t>agent</a:t>
            </a:r>
            <a:r>
              <a:rPr lang="zh-CN" altLang="en-US" dirty="0"/>
              <a:t>能够将自己与其他</a:t>
            </a:r>
            <a:r>
              <a:rPr lang="en-US" altLang="zh-CN" dirty="0"/>
              <a:t>agent</a:t>
            </a:r>
            <a:r>
              <a:rPr lang="zh-CN" altLang="en-US" dirty="0"/>
              <a:t>区分开来，因此涉及到所有</a:t>
            </a:r>
            <a:r>
              <a:rPr lang="en-US" altLang="zh-CN" dirty="0"/>
              <a:t>agent</a:t>
            </a:r>
          </a:p>
          <a:p>
            <a:r>
              <a:rPr lang="zh-CN" altLang="en-US" dirty="0"/>
              <a:t>平衡多样性和共享参数：将个体</a:t>
            </a:r>
            <a:r>
              <a:rPr lang="en-US" altLang="zh-CN" dirty="0"/>
              <a:t>q</a:t>
            </a:r>
            <a:r>
              <a:rPr lang="zh-CN" altLang="en-US" dirty="0"/>
              <a:t>函数分解为共享和非共享局部</a:t>
            </a:r>
            <a:r>
              <a:rPr lang="en-US" altLang="zh-CN" dirty="0"/>
              <a:t>q</a:t>
            </a:r>
            <a:r>
              <a:rPr lang="zh-CN" altLang="en-US" dirty="0"/>
              <a:t>函数的总和，用于在保持表征多样性的同时共享经验。我们希望</a:t>
            </a:r>
            <a:r>
              <a:rPr lang="en-US" altLang="zh-CN" dirty="0"/>
              <a:t>agent</a:t>
            </a:r>
            <a:r>
              <a:rPr lang="zh-CN" altLang="en-US" dirty="0"/>
              <a:t>能够在任何可能的情况下使用和扩展共享知识。因此，我们在每个非共享</a:t>
            </a:r>
            <a:r>
              <a:rPr lang="en-US" altLang="zh-CN" dirty="0"/>
              <a:t>q</a:t>
            </a:r>
            <a:r>
              <a:rPr lang="zh-CN" altLang="en-US" dirty="0"/>
              <a:t>函数上引入</a:t>
            </a:r>
            <a:r>
              <a:rPr lang="en-US" altLang="zh-CN" dirty="0"/>
              <a:t>L1</a:t>
            </a:r>
            <a:r>
              <a:rPr lang="zh-CN" altLang="en-US" dirty="0"/>
              <a:t>正则化，鼓励</a:t>
            </a:r>
            <a:r>
              <a:rPr lang="en-US" altLang="zh-CN" dirty="0"/>
              <a:t>agent</a:t>
            </a:r>
            <a:r>
              <a:rPr lang="zh-CN" altLang="en-US" dirty="0"/>
              <a:t>在几个关键动作上共享和多样化。</a:t>
            </a:r>
          </a:p>
          <a:p>
            <a:r>
              <a:rPr lang="zh-CN" altLang="en-US" dirty="0"/>
              <a:t>网络训练：</a:t>
            </a:r>
            <a:r>
              <a:rPr lang="en-US" altLang="zh-CN" dirty="0"/>
              <a:t>QPLEX</a:t>
            </a:r>
          </a:p>
          <a:p>
            <a:endParaRPr lang="zh-CN" altLang="en-US" dirty="0"/>
          </a:p>
        </p:txBody>
      </p:sp>
      <p:sp>
        <p:nvSpPr>
          <p:cNvPr id="4" name="灯片编号占位符 3"/>
          <p:cNvSpPr>
            <a:spLocks noGrp="1"/>
          </p:cNvSpPr>
          <p:nvPr>
            <p:ph type="sldNum" sz="quarter" idx="5"/>
          </p:nvPr>
        </p:nvSpPr>
        <p:spPr/>
        <p:txBody>
          <a:bodyPr/>
          <a:lstStyle/>
          <a:p>
            <a:fld id="{7327889D-D006-480D-A68A-081EC9BE7E79}" type="slidenum">
              <a:rPr lang="zh-CN" altLang="en-US" smtClean="0"/>
              <a:t>24</a:t>
            </a:fld>
            <a:endParaRPr lang="zh-CN" altLang="en-US"/>
          </a:p>
        </p:txBody>
      </p:sp>
    </p:spTree>
    <p:extLst>
      <p:ext uri="{BB962C8B-B14F-4D97-AF65-F5344CB8AC3E}">
        <p14:creationId xmlns:p14="http://schemas.microsoft.com/office/powerpoint/2010/main" val="33557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吃豆人游戏，豆子在四个房间里</a:t>
            </a:r>
            <a:endParaRPr lang="en-US" altLang="zh-CN" dirty="0"/>
          </a:p>
          <a:p>
            <a:r>
              <a:rPr lang="zh-CN" altLang="en-US" dirty="0"/>
              <a:t>较高的</a:t>
            </a:r>
            <a:r>
              <a:rPr lang="en-US" altLang="zh-CN" dirty="0"/>
              <a:t>SD</a:t>
            </a:r>
            <a:r>
              <a:rPr lang="zh-CN" altLang="en-US" dirty="0"/>
              <a:t>比率表示独立</a:t>
            </a:r>
            <a:r>
              <a:rPr lang="en-US" altLang="zh-CN" dirty="0"/>
              <a:t>Q</a:t>
            </a:r>
            <a:r>
              <a:rPr lang="zh-CN" altLang="en-US" dirty="0"/>
              <a:t>函数起主导作用，而较低的</a:t>
            </a:r>
            <a:r>
              <a:rPr lang="en-US" altLang="zh-CN" dirty="0"/>
              <a:t>SD</a:t>
            </a:r>
            <a:r>
              <a:rPr lang="zh-CN" altLang="en-US" dirty="0"/>
              <a:t>比率则表示共享</a:t>
            </a:r>
            <a:r>
              <a:rPr lang="en-US" altLang="zh-CN" dirty="0"/>
              <a:t>Q</a:t>
            </a:r>
            <a:r>
              <a:rPr lang="zh-CN" altLang="en-US" dirty="0"/>
              <a:t>函数占主导地位。</a:t>
            </a:r>
            <a:endParaRPr lang="en-US" altLang="zh-CN" dirty="0"/>
          </a:p>
          <a:p>
            <a:r>
              <a:rPr lang="zh-CN" altLang="en-US" dirty="0"/>
              <a:t>代理使用独立的</a:t>
            </a:r>
            <a:r>
              <a:rPr lang="en-US" altLang="zh-CN" dirty="0"/>
              <a:t>Q</a:t>
            </a:r>
            <a:r>
              <a:rPr lang="zh-CN" altLang="en-US" dirty="0"/>
              <a:t>网络到达不同的房间，同时使用共享的</a:t>
            </a:r>
            <a:r>
              <a:rPr lang="en-US" altLang="zh-CN" dirty="0"/>
              <a:t>Q</a:t>
            </a:r>
            <a:r>
              <a:rPr lang="zh-CN" altLang="en-US" dirty="0"/>
              <a:t>网络搜索其中的点。结果表明，我们的方法在多样性和知识共享之间实现了良好的平衡。</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26</a:t>
            </a:fld>
            <a:endParaRPr lang="zh-CN" altLang="en-US"/>
          </a:p>
        </p:txBody>
      </p:sp>
    </p:spTree>
    <p:extLst>
      <p:ext uri="{BB962C8B-B14F-4D97-AF65-F5344CB8AC3E}">
        <p14:creationId xmlns:p14="http://schemas.microsoft.com/office/powerpoint/2010/main" val="55705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华东师范大学和腾讯合作的</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28</a:t>
            </a:fld>
            <a:endParaRPr lang="zh-CN" altLang="en-US"/>
          </a:p>
        </p:txBody>
      </p:sp>
    </p:spTree>
    <p:extLst>
      <p:ext uri="{BB962C8B-B14F-4D97-AF65-F5344CB8AC3E}">
        <p14:creationId xmlns:p14="http://schemas.microsoft.com/office/powerpoint/2010/main" val="130820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静态方法是离线的</a:t>
            </a:r>
            <a:endParaRPr lang="en-US" altLang="zh-CN" dirty="0"/>
          </a:p>
          <a:p>
            <a:r>
              <a:rPr lang="zh-CN" altLang="en-US" dirty="0"/>
              <a:t>媒体的流量按照属性划分，媒体要给不同的广告主按照合同分配约定好的流量</a:t>
            </a:r>
            <a:endParaRPr lang="en-US" altLang="zh-CN" dirty="0"/>
          </a:p>
          <a:p>
            <a:r>
              <a:rPr lang="zh-CN" altLang="en-US" dirty="0"/>
              <a:t>让</a:t>
            </a:r>
            <a:r>
              <a:rPr lang="en-US" altLang="zh-CN" dirty="0"/>
              <a:t>agent</a:t>
            </a:r>
            <a:r>
              <a:rPr lang="zh-CN" altLang="en-US" dirty="0"/>
              <a:t>根据自身的状态进行调节这个意思是多个</a:t>
            </a:r>
            <a:r>
              <a:rPr lang="en-US" altLang="zh-CN" dirty="0"/>
              <a:t>agent</a:t>
            </a:r>
            <a:r>
              <a:rPr lang="zh-CN" altLang="en-US" dirty="0"/>
              <a:t>可能共用一个子策略</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29</a:t>
            </a:fld>
            <a:endParaRPr lang="zh-CN" altLang="en-US"/>
          </a:p>
        </p:txBody>
      </p:sp>
    </p:spTree>
    <p:extLst>
      <p:ext uri="{BB962C8B-B14F-4D97-AF65-F5344CB8AC3E}">
        <p14:creationId xmlns:p14="http://schemas.microsoft.com/office/powerpoint/2010/main" val="3089319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rPr>
              <a:t>每一个广告分配一个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在每个时间步都会获得</a:t>
            </a:r>
            <a:r>
              <a:rPr lang="en-US" altLang="zh-CN" dirty="0">
                <a:latin typeface="Arial" panose="020B0604020202020204" pitchFamily="34" charset="0"/>
                <a:ea typeface="黑体" panose="02010609060101010101" pitchFamily="49" charset="-122"/>
              </a:rPr>
              <a:t>impression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rPr>
              <a:t>t = 3</a:t>
            </a:r>
            <a:r>
              <a:rPr lang="zh-CN" altLang="en-US" dirty="0">
                <a:latin typeface="Arial" panose="020B0604020202020204" pitchFamily="34" charset="0"/>
                <a:ea typeface="黑体" panose="02010609060101010101" pitchFamily="49" charset="-122"/>
              </a:rPr>
              <a:t>时，到来一个</a:t>
            </a: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（展示一次），</a:t>
            </a:r>
            <a:r>
              <a:rPr lang="en-US" altLang="zh-CN" dirty="0">
                <a:latin typeface="Arial" panose="020B0604020202020204" pitchFamily="34" charset="0"/>
                <a:ea typeface="黑体" panose="02010609060101010101" pitchFamily="49" charset="-122"/>
              </a:rPr>
              <a:t>agents 1-3</a:t>
            </a:r>
            <a:r>
              <a:rPr lang="zh-CN" altLang="en-US" dirty="0">
                <a:latin typeface="Arial" panose="020B0604020202020204" pitchFamily="34" charset="0"/>
                <a:ea typeface="黑体" panose="02010609060101010101" pitchFamily="49" charset="-122"/>
              </a:rPr>
              <a:t>的目标人群都是（</a:t>
            </a:r>
            <a:r>
              <a:rPr lang="en-US" altLang="zh-CN" dirty="0">
                <a:latin typeface="Arial" panose="020B0604020202020204" pitchFamily="34" charset="0"/>
                <a:ea typeface="黑体" panose="02010609060101010101" pitchFamily="49" charset="-122"/>
              </a:rPr>
              <a:t>Female, Los Angeles, and Age = 30</a:t>
            </a:r>
            <a:r>
              <a:rPr lang="zh-CN" altLang="en-US" dirty="0">
                <a:latin typeface="Arial" panose="020B0604020202020204" pitchFamily="34" charset="0"/>
                <a:ea typeface="黑体" panose="02010609060101010101" pitchFamily="49" charset="-122"/>
              </a:rPr>
              <a:t>），三个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竞争这一个</a:t>
            </a:r>
            <a:r>
              <a:rPr lang="en-US" altLang="zh-CN" dirty="0">
                <a:latin typeface="Arial" panose="020B0604020202020204" pitchFamily="34" charset="0"/>
                <a:ea typeface="黑体" panose="02010609060101010101" pitchFamily="49" charset="-122"/>
              </a:rPr>
              <a:t>impression</a:t>
            </a:r>
          </a:p>
          <a:p>
            <a:endParaRPr lang="zh-CN" altLang="en-US" dirty="0"/>
          </a:p>
        </p:txBody>
      </p:sp>
      <p:sp>
        <p:nvSpPr>
          <p:cNvPr id="4" name="灯片编号占位符 3"/>
          <p:cNvSpPr>
            <a:spLocks noGrp="1"/>
          </p:cNvSpPr>
          <p:nvPr>
            <p:ph type="sldNum" sz="quarter" idx="5"/>
          </p:nvPr>
        </p:nvSpPr>
        <p:spPr/>
        <p:txBody>
          <a:bodyPr/>
          <a:lstStyle/>
          <a:p>
            <a:fld id="{7327889D-D006-480D-A68A-081EC9BE7E79}" type="slidenum">
              <a:rPr lang="zh-CN" altLang="en-US" smtClean="0"/>
              <a:t>32</a:t>
            </a:fld>
            <a:endParaRPr lang="zh-CN" altLang="en-US"/>
          </a:p>
        </p:txBody>
      </p:sp>
    </p:spTree>
    <p:extLst>
      <p:ext uri="{BB962C8B-B14F-4D97-AF65-F5344CB8AC3E}">
        <p14:creationId xmlns:p14="http://schemas.microsoft.com/office/powerpoint/2010/main" val="1407307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为了应对上述挑战，我们提出了一种新的分层</a:t>
            </a:r>
            <a:r>
              <a:rPr lang="en-US" altLang="zh-CN" dirty="0"/>
              <a:t>Marl(HMARL)</a:t>
            </a:r>
            <a:r>
              <a:rPr lang="zh-CN" altLang="en-US" dirty="0"/>
              <a:t>方法来创建代理策略的层次结构。具体地说，整个策略被分解为管理器策略和子策略集合，其中管理器策略负责根据给定代理的特定状态为其选择子策略。被分配了相同子策略的代理将共享此子策略来确定他们对印象的操作，使得参数空间与独立的代理学习相比大大减少。为了稳定收敛，我们利用分散的执行者来执行智能体的动作，而集中式的批评者来协调多个智能体的动作。我们将我们的贡献总结如下。</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35</a:t>
            </a:fld>
            <a:endParaRPr lang="zh-CN" altLang="en-US"/>
          </a:p>
        </p:txBody>
      </p:sp>
    </p:spTree>
    <p:extLst>
      <p:ext uri="{BB962C8B-B14F-4D97-AF65-F5344CB8AC3E}">
        <p14:creationId xmlns:p14="http://schemas.microsoft.com/office/powerpoint/2010/main" val="1918051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PID</a:t>
            </a:r>
            <a:r>
              <a:rPr lang="zh-CN" altLang="en-US" dirty="0"/>
              <a:t>为每个广告设计一个分钟级别的目标，并通过捕捉广告的状态变化，使广告调整其行为以实现目标。</a:t>
            </a:r>
            <a:endParaRPr lang="en-US" altLang="zh-CN" dirty="0"/>
          </a:p>
          <a:p>
            <a:r>
              <a:rPr lang="en-US" altLang="zh-CN" dirty="0"/>
              <a:t>Feudal </a:t>
            </a:r>
            <a:r>
              <a:rPr lang="zh-CN" altLang="en-US" dirty="0"/>
              <a:t>是一个经典的 </a:t>
            </a:r>
            <a:r>
              <a:rPr lang="en-US" altLang="zh-CN" dirty="0"/>
              <a:t>HRL </a:t>
            </a:r>
            <a:r>
              <a:rPr lang="zh-CN" altLang="en-US" dirty="0"/>
              <a:t>模型，由经理和工人组成。管理器采用高级动作来生成目标嵌入，以指导工作人员采取低级动作。</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53</a:t>
            </a:fld>
            <a:endParaRPr lang="zh-CN" altLang="en-US"/>
          </a:p>
        </p:txBody>
      </p:sp>
    </p:spTree>
    <p:extLst>
      <p:ext uri="{BB962C8B-B14F-4D97-AF65-F5344CB8AC3E}">
        <p14:creationId xmlns:p14="http://schemas.microsoft.com/office/powerpoint/2010/main" val="39998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7889D-D006-480D-A68A-081EC9BE7E79}" type="slidenum">
              <a:rPr lang="zh-CN" altLang="en-US" smtClean="0"/>
              <a:t>54</a:t>
            </a:fld>
            <a:endParaRPr lang="zh-CN" altLang="en-US"/>
          </a:p>
        </p:txBody>
      </p:sp>
    </p:spTree>
    <p:extLst>
      <p:ext uri="{BB962C8B-B14F-4D97-AF65-F5344CB8AC3E}">
        <p14:creationId xmlns:p14="http://schemas.microsoft.com/office/powerpoint/2010/main" val="247545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a:t>
            </a:r>
            <a:r>
              <a:rPr lang="en-US" altLang="zh-CN" dirty="0"/>
              <a:t>agent</a:t>
            </a:r>
            <a:r>
              <a:rPr lang="zh-CN" altLang="en-US" dirty="0"/>
              <a:t>的一个核心问题是联合动作观察空间随着代理的数量呈指数增长，这对学习算法的可扩展性提出了很高的要求。参数共享显著提高了学习效率，因为它大大减少了策略参数的总数，而一个代理的经验和梯度可以用于训练其他代理。</a:t>
            </a:r>
            <a:endParaRPr lang="en-US" altLang="zh-CN" dirty="0"/>
          </a:p>
          <a:p>
            <a:r>
              <a:rPr lang="zh-CN" altLang="en-US" dirty="0"/>
              <a:t>复杂任务中通常需要</a:t>
            </a:r>
            <a:r>
              <a:rPr lang="en-US" altLang="zh-CN" dirty="0"/>
              <a:t>agent</a:t>
            </a:r>
            <a:r>
              <a:rPr lang="zh-CN" altLang="en-US" dirty="0"/>
              <a:t>进行大量的探索和多样化的战略。当共享参数时，</a:t>
            </a:r>
            <a:r>
              <a:rPr lang="en-US" altLang="zh-CN" dirty="0"/>
              <a:t>agent</a:t>
            </a:r>
            <a:r>
              <a:rPr lang="zh-CN" altLang="en-US" dirty="0"/>
              <a:t>倾向于获得同质行为，因为它们通常在类似的观察下采取类似的行动，因此无法完成有效的探索和复杂的合作策略</a:t>
            </a:r>
            <a:endParaRPr lang="en-US" altLang="zh-CN" dirty="0"/>
          </a:p>
          <a:p>
            <a:r>
              <a:rPr lang="zh-CN" altLang="en-US" dirty="0"/>
              <a:t>值得注意的是，牺牲参数共享的优点来换取多样性也是不利的。像人类一样，分享必要的经验或对任务的理解可以广泛地加速合作学习。在没有参数共享的情况下，代理在更大的参数空间中进行搜索，这可能是浪费的，因为它们的行为不需要一直不同。因此，问题是如何适应性地权衡多样性和共享。在本文中，我们通过提出几种结构和学习上的创新来解决这一困境。</a:t>
            </a:r>
          </a:p>
          <a:p>
            <a:endParaRPr lang="zh-CN" altLang="en-US" dirty="0"/>
          </a:p>
        </p:txBody>
      </p:sp>
      <p:sp>
        <p:nvSpPr>
          <p:cNvPr id="4" name="灯片编号占位符 3"/>
          <p:cNvSpPr>
            <a:spLocks noGrp="1"/>
          </p:cNvSpPr>
          <p:nvPr>
            <p:ph type="sldNum" sz="quarter" idx="5"/>
          </p:nvPr>
        </p:nvSpPr>
        <p:spPr/>
        <p:txBody>
          <a:bodyPr/>
          <a:lstStyle/>
          <a:p>
            <a:fld id="{7327889D-D006-480D-A68A-081EC9BE7E79}" type="slidenum">
              <a:rPr lang="zh-CN" altLang="en-US" smtClean="0"/>
              <a:t>6</a:t>
            </a:fld>
            <a:endParaRPr lang="zh-CN" altLang="en-US"/>
          </a:p>
        </p:txBody>
      </p:sp>
    </p:spTree>
    <p:extLst>
      <p:ext uri="{BB962C8B-B14F-4D97-AF65-F5344CB8AC3E}">
        <p14:creationId xmlns:p14="http://schemas.microsoft.com/office/powerpoint/2010/main" val="2292753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些工作，代理人之间的经验共享是一个重要组成部分。向他人学习是人类在社会中生存的一项基本技能。基于人类社会中教师和学生之间的关系，一系列研究工作希望每个代理人都能从他人那里学习或有选择地与他人分享自己的知识</a:t>
            </a:r>
            <a:r>
              <a:rPr lang="en-US" altLang="zh-CN" dirty="0"/>
              <a:t>[35–37]</a:t>
            </a:r>
            <a:r>
              <a:rPr lang="zh-CN" altLang="en-US" dirty="0"/>
              <a:t>。</a:t>
            </a:r>
            <a:endParaRPr lang="en-US" altLang="zh-CN" dirty="0"/>
          </a:p>
          <a:p>
            <a:r>
              <a:rPr lang="zh-CN" altLang="en-US" dirty="0"/>
              <a:t>在本文中，我们通过优化代理身份和轨迹之间的相互信息，鼓励代理探索独特的轨迹。此外，我们提出了一种新的网络结构，以实现经验共享或共识，它结合了所有代理的罕见想法，同时仍然保持独立的行动价值函数，使每个代理在必要时表现不同。我们的方法考虑了知识共享和多样性之间的权衡关系，并学会建立平衡并利用它们的优势来联合解决任务。</a:t>
            </a:r>
            <a:endParaRPr lang="en-US" altLang="zh-CN" dirty="0"/>
          </a:p>
          <a:p>
            <a:r>
              <a:rPr lang="zh-CN" altLang="en-US" dirty="0"/>
              <a:t>多</a:t>
            </a:r>
            <a:r>
              <a:rPr lang="en-US" altLang="zh-CN" dirty="0"/>
              <a:t>agent</a:t>
            </a:r>
            <a:r>
              <a:rPr lang="zh-CN" altLang="en-US" dirty="0"/>
              <a:t>的一部分方法都是把大问题分解成子问题，比如</a:t>
            </a:r>
            <a:r>
              <a:rPr lang="en-US" altLang="zh-CN" dirty="0"/>
              <a:t>Q</a:t>
            </a:r>
            <a:r>
              <a:rPr lang="zh-CN" altLang="en-US" dirty="0"/>
              <a:t>函数分解，或者是策略分解，</a:t>
            </a:r>
            <a:endParaRPr lang="en-US" altLang="zh-CN" dirty="0"/>
          </a:p>
          <a:p>
            <a:r>
              <a:rPr lang="zh-CN" altLang="en-US" dirty="0"/>
              <a:t>多</a:t>
            </a:r>
            <a:r>
              <a:rPr lang="en-US" altLang="zh-CN" dirty="0"/>
              <a:t>agent</a:t>
            </a:r>
            <a:r>
              <a:rPr lang="zh-CN" altLang="en-US" dirty="0"/>
              <a:t>的问题是环境是不稳定的，一个</a:t>
            </a:r>
            <a:r>
              <a:rPr lang="en-US" altLang="zh-CN" dirty="0"/>
              <a:t>agent</a:t>
            </a:r>
            <a:r>
              <a:rPr lang="zh-CN" altLang="en-US" dirty="0"/>
              <a:t>的动作会影响环境，别的</a:t>
            </a:r>
            <a:r>
              <a:rPr lang="en-US" altLang="zh-CN" dirty="0"/>
              <a:t>agent</a:t>
            </a:r>
            <a:r>
              <a:rPr lang="zh-CN" altLang="en-US" dirty="0"/>
              <a:t>做相同的动作，反馈结果可能不相同。所以很多会采用这种集中式训练，分布式执行的办法</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56</a:t>
            </a:fld>
            <a:endParaRPr lang="zh-CN" altLang="en-US"/>
          </a:p>
        </p:txBody>
      </p:sp>
    </p:spTree>
    <p:extLst>
      <p:ext uri="{BB962C8B-B14F-4D97-AF65-F5344CB8AC3E}">
        <p14:creationId xmlns:p14="http://schemas.microsoft.com/office/powerpoint/2010/main" val="34789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多样性：提出了一个信息论的目标，最大化个体身份（</a:t>
            </a:r>
            <a:r>
              <a:rPr lang="en-US" altLang="zh-CN" dirty="0"/>
              <a:t>id</a:t>
            </a:r>
            <a:r>
              <a:rPr lang="zh-CN" altLang="en-US" dirty="0"/>
              <a:t>）和轨迹之间的互信息，转化成</a:t>
            </a:r>
            <a:r>
              <a:rPr lang="en-US" altLang="zh-CN" dirty="0"/>
              <a:t>reward</a:t>
            </a:r>
            <a:r>
              <a:rPr lang="zh-CN" altLang="en-US" dirty="0"/>
              <a:t>的形式。这一目标使每个</a:t>
            </a:r>
            <a:r>
              <a:rPr lang="en-US" altLang="zh-CN" dirty="0"/>
              <a:t>agent</a:t>
            </a:r>
            <a:r>
              <a:rPr lang="zh-CN" altLang="en-US" dirty="0"/>
              <a:t>能够将自己与其他</a:t>
            </a:r>
            <a:r>
              <a:rPr lang="en-US" altLang="zh-CN" dirty="0"/>
              <a:t>agent</a:t>
            </a:r>
            <a:r>
              <a:rPr lang="zh-CN" altLang="en-US" dirty="0"/>
              <a:t>区分开来，因此涉及到所有</a:t>
            </a:r>
            <a:r>
              <a:rPr lang="en-US" altLang="zh-CN" dirty="0"/>
              <a:t>agent</a:t>
            </a:r>
          </a:p>
          <a:p>
            <a:r>
              <a:rPr lang="zh-CN" altLang="en-US" dirty="0"/>
              <a:t>平衡多样性和共享参数：将个体</a:t>
            </a:r>
            <a:r>
              <a:rPr lang="en-US" altLang="zh-CN" dirty="0"/>
              <a:t>q</a:t>
            </a:r>
            <a:r>
              <a:rPr lang="zh-CN" altLang="en-US" dirty="0"/>
              <a:t>函数分解为共享和非共享局部</a:t>
            </a:r>
            <a:r>
              <a:rPr lang="en-US" altLang="zh-CN" dirty="0"/>
              <a:t>q</a:t>
            </a:r>
            <a:r>
              <a:rPr lang="zh-CN" altLang="en-US" dirty="0"/>
              <a:t>函数的总和，用于在保持表征多样性的同时共享经验。我们希望</a:t>
            </a:r>
            <a:r>
              <a:rPr lang="en-US" altLang="zh-CN" dirty="0"/>
              <a:t>agent</a:t>
            </a:r>
            <a:r>
              <a:rPr lang="zh-CN" altLang="en-US" dirty="0"/>
              <a:t>能够在任何可能的情况下使用和扩展共享知识。因此，我们在每个非共享</a:t>
            </a:r>
            <a:r>
              <a:rPr lang="en-US" altLang="zh-CN" dirty="0"/>
              <a:t>q</a:t>
            </a:r>
            <a:r>
              <a:rPr lang="zh-CN" altLang="en-US" dirty="0"/>
              <a:t>函数上引入</a:t>
            </a:r>
            <a:r>
              <a:rPr lang="en-US" altLang="zh-CN" dirty="0"/>
              <a:t>L1</a:t>
            </a:r>
            <a:r>
              <a:rPr lang="zh-CN" altLang="en-US" dirty="0"/>
              <a:t>正则化，鼓励</a:t>
            </a:r>
            <a:r>
              <a:rPr lang="en-US" altLang="zh-CN" dirty="0"/>
              <a:t>agent</a:t>
            </a:r>
            <a:r>
              <a:rPr lang="zh-CN" altLang="en-US" dirty="0"/>
              <a:t>在几个关键动作上共享和多样化。</a:t>
            </a:r>
          </a:p>
          <a:p>
            <a:r>
              <a:rPr lang="zh-CN" altLang="en-US" dirty="0"/>
              <a:t>网络训练：</a:t>
            </a:r>
            <a:r>
              <a:rPr lang="en-US" altLang="zh-CN" dirty="0"/>
              <a:t>QPLEX</a:t>
            </a:r>
          </a:p>
          <a:p>
            <a:endParaRPr lang="zh-CN" altLang="en-US" dirty="0"/>
          </a:p>
        </p:txBody>
      </p:sp>
      <p:sp>
        <p:nvSpPr>
          <p:cNvPr id="4" name="灯片编号占位符 3"/>
          <p:cNvSpPr>
            <a:spLocks noGrp="1"/>
          </p:cNvSpPr>
          <p:nvPr>
            <p:ph type="sldNum" sz="quarter" idx="5"/>
          </p:nvPr>
        </p:nvSpPr>
        <p:spPr/>
        <p:txBody>
          <a:bodyPr/>
          <a:lstStyle/>
          <a:p>
            <a:fld id="{7327889D-D006-480D-A68A-081EC9BE7E79}" type="slidenum">
              <a:rPr lang="zh-CN" altLang="en-US" smtClean="0"/>
              <a:t>8</a:t>
            </a:fld>
            <a:endParaRPr lang="zh-CN" altLang="en-US"/>
          </a:p>
        </p:txBody>
      </p:sp>
    </p:spTree>
    <p:extLst>
      <p:ext uri="{BB962C8B-B14F-4D97-AF65-F5344CB8AC3E}">
        <p14:creationId xmlns:p14="http://schemas.microsoft.com/office/powerpoint/2010/main" val="264872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Transformation</a:t>
            </a:r>
            <a:r>
              <a:rPr lang="zh-CN" altLang="en-US" dirty="0"/>
              <a:t>网络的作用主要是削弱</a:t>
            </a:r>
            <a:r>
              <a:rPr lang="en-US" altLang="zh-CN" dirty="0"/>
              <a:t>Partially observable</a:t>
            </a:r>
            <a:r>
              <a:rPr lang="zh-CN" altLang="en-US" dirty="0"/>
              <a:t>的影响，为了与</a:t>
            </a:r>
            <a:r>
              <a:rPr lang="en-US" altLang="zh-CN" dirty="0"/>
              <a:t>greedy action selection</a:t>
            </a:r>
            <a:r>
              <a:rPr lang="zh-CN" altLang="en-US" dirty="0"/>
              <a:t>的策略保持一致</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13</a:t>
            </a:fld>
            <a:endParaRPr lang="zh-CN" altLang="en-US"/>
          </a:p>
        </p:txBody>
      </p:sp>
    </p:spTree>
    <p:extLst>
      <p:ext uri="{BB962C8B-B14F-4D97-AF65-F5344CB8AC3E}">
        <p14:creationId xmlns:p14="http://schemas.microsoft.com/office/powerpoint/2010/main" val="3561217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能和别人的轨迹分开</a:t>
            </a:r>
            <a:endParaRPr lang="en-US" altLang="zh-CN" dirty="0"/>
          </a:p>
          <a:p>
            <a:r>
              <a:rPr lang="zh-CN" altLang="en-US" dirty="0"/>
              <a:t>互信息</a:t>
            </a:r>
            <a:r>
              <a:rPr lang="en-US" altLang="zh-CN" dirty="0"/>
              <a:t>(Mutual Information)</a:t>
            </a:r>
            <a:r>
              <a:rPr lang="zh-CN" altLang="en-US" dirty="0"/>
              <a:t>是衡量随机变量之间相互依赖程度的度量。当两个随机变量相同时</a:t>
            </a:r>
            <a:r>
              <a:rPr lang="en-US" altLang="zh-CN" dirty="0"/>
              <a:t>,</a:t>
            </a:r>
            <a:r>
              <a:rPr lang="zh-CN" altLang="en-US" dirty="0"/>
              <a:t>互信息最大。</a:t>
            </a:r>
            <a:endParaRPr lang="en-US" altLang="zh-CN" dirty="0"/>
          </a:p>
          <a:p>
            <a:r>
              <a:rPr lang="zh-CN" altLang="en-US" dirty="0"/>
              <a:t>如果变量不是独立的</a:t>
            </a:r>
            <a:r>
              <a:rPr lang="en-US" altLang="zh-CN" dirty="0"/>
              <a:t>,</a:t>
            </a:r>
            <a:r>
              <a:rPr lang="zh-CN" altLang="en-US" dirty="0"/>
              <a:t>那么我们可以通过考察联合概率分布与边缘概率分布乘积之间的 </a:t>
            </a:r>
            <a:r>
              <a:rPr lang="en-US" altLang="zh-CN" dirty="0" err="1"/>
              <a:t>Kullback-Leibler</a:t>
            </a:r>
            <a:r>
              <a:rPr lang="en-US" altLang="zh-CN" dirty="0"/>
              <a:t> </a:t>
            </a:r>
            <a:r>
              <a:rPr lang="zh-CN" altLang="en-US" dirty="0"/>
              <a:t>散度来判断它们是否“接近”于相互独立。</a:t>
            </a:r>
            <a:endParaRPr lang="en-US" altLang="zh-CN" dirty="0"/>
          </a:p>
          <a:p>
            <a:r>
              <a:rPr lang="zh-CN" altLang="en-US" dirty="0"/>
              <a:t>根据 </a:t>
            </a:r>
            <a:r>
              <a:rPr lang="en-US" altLang="zh-CN" dirty="0" err="1"/>
              <a:t>Kullback-Leibler</a:t>
            </a:r>
            <a:r>
              <a:rPr lang="en-US" altLang="zh-CN" dirty="0"/>
              <a:t> </a:t>
            </a:r>
            <a:r>
              <a:rPr lang="zh-CN" altLang="en-US" dirty="0"/>
              <a:t>散度的性质</a:t>
            </a:r>
            <a:r>
              <a:rPr lang="en-US" altLang="zh-CN" dirty="0"/>
              <a:t>,</a:t>
            </a:r>
            <a:r>
              <a:rPr lang="zh-CN" altLang="en-US" dirty="0"/>
              <a:t>我们看到 </a:t>
            </a:r>
            <a:r>
              <a:rPr lang="en-US" altLang="zh-CN" dirty="0"/>
              <a:t>I[x, y] ≥ 0 ,</a:t>
            </a:r>
            <a:r>
              <a:rPr lang="zh-CN" altLang="en-US" dirty="0"/>
              <a:t>当且仅当 </a:t>
            </a:r>
            <a:r>
              <a:rPr lang="en-US" altLang="zh-CN" dirty="0"/>
              <a:t>x </a:t>
            </a:r>
            <a:r>
              <a:rPr lang="zh-CN" altLang="en-US" dirty="0"/>
              <a:t>和 </a:t>
            </a:r>
            <a:r>
              <a:rPr lang="en-US" altLang="zh-CN" dirty="0"/>
              <a:t>y </a:t>
            </a:r>
            <a:r>
              <a:rPr lang="zh-CN" altLang="en-US" dirty="0"/>
              <a:t>相互独立时等号成立。</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15</a:t>
            </a:fld>
            <a:endParaRPr lang="zh-CN" altLang="en-US"/>
          </a:p>
        </p:txBody>
      </p:sp>
    </p:spTree>
    <p:extLst>
      <p:ext uri="{BB962C8B-B14F-4D97-AF65-F5344CB8AC3E}">
        <p14:creationId xmlns:p14="http://schemas.microsoft.com/office/powerpoint/2010/main" val="421577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互信息</a:t>
            </a:r>
            <a:r>
              <a:rPr lang="en-US" altLang="zh-CN" dirty="0"/>
              <a:t>(Mutual Information)</a:t>
            </a:r>
            <a:r>
              <a:rPr lang="zh-CN" altLang="en-US" dirty="0"/>
              <a:t>是衡量随机变量之间相互依赖程度的度量。当两个随机变量相同时</a:t>
            </a:r>
            <a:r>
              <a:rPr lang="en-US" altLang="zh-CN" dirty="0"/>
              <a:t>,</a:t>
            </a:r>
            <a:r>
              <a:rPr lang="zh-CN" altLang="en-US" dirty="0"/>
              <a:t>互信息最大。</a:t>
            </a:r>
            <a:endParaRPr lang="en-US" altLang="zh-CN" dirty="0"/>
          </a:p>
          <a:p>
            <a:r>
              <a:rPr lang="zh-CN" altLang="en-US" dirty="0"/>
              <a:t>如果变量不是独立的</a:t>
            </a:r>
            <a:r>
              <a:rPr lang="en-US" altLang="zh-CN" dirty="0"/>
              <a:t>,</a:t>
            </a:r>
            <a:r>
              <a:rPr lang="zh-CN" altLang="en-US" dirty="0"/>
              <a:t>那么我们可以通过考察联合概率分布与边缘概率分布乘积之间的 </a:t>
            </a:r>
            <a:r>
              <a:rPr lang="en-US" altLang="zh-CN" dirty="0" err="1"/>
              <a:t>Kullback-Leibler</a:t>
            </a:r>
            <a:r>
              <a:rPr lang="en-US" altLang="zh-CN" dirty="0"/>
              <a:t> </a:t>
            </a:r>
            <a:r>
              <a:rPr lang="zh-CN" altLang="en-US" dirty="0"/>
              <a:t>散度来判断它们是否“接近”于相互独立。</a:t>
            </a:r>
            <a:endParaRPr lang="en-US" altLang="zh-CN" dirty="0"/>
          </a:p>
          <a:p>
            <a:r>
              <a:rPr lang="zh-CN" altLang="en-US" dirty="0"/>
              <a:t>根据 </a:t>
            </a:r>
            <a:r>
              <a:rPr lang="en-US" altLang="zh-CN" dirty="0" err="1"/>
              <a:t>Kullback-Leibler</a:t>
            </a:r>
            <a:r>
              <a:rPr lang="en-US" altLang="zh-CN" dirty="0"/>
              <a:t> </a:t>
            </a:r>
            <a:r>
              <a:rPr lang="zh-CN" altLang="en-US" dirty="0"/>
              <a:t>散度的性质</a:t>
            </a:r>
            <a:r>
              <a:rPr lang="en-US" altLang="zh-CN" dirty="0"/>
              <a:t>,</a:t>
            </a:r>
            <a:r>
              <a:rPr lang="zh-CN" altLang="en-US" dirty="0"/>
              <a:t>我们看到 </a:t>
            </a:r>
            <a:r>
              <a:rPr lang="en-US" altLang="zh-CN" dirty="0"/>
              <a:t>I[x, y] ≥ 0 ,</a:t>
            </a:r>
            <a:r>
              <a:rPr lang="zh-CN" altLang="en-US" dirty="0"/>
              <a:t>当且仅当 </a:t>
            </a:r>
            <a:r>
              <a:rPr lang="en-US" altLang="zh-CN" dirty="0"/>
              <a:t>x </a:t>
            </a:r>
            <a:r>
              <a:rPr lang="zh-CN" altLang="en-US" dirty="0"/>
              <a:t>和 </a:t>
            </a:r>
            <a:r>
              <a:rPr lang="en-US" altLang="zh-CN" dirty="0"/>
              <a:t>y </a:t>
            </a:r>
            <a:r>
              <a:rPr lang="zh-CN" altLang="en-US" dirty="0"/>
              <a:t>相互独立时等号成立。</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16</a:t>
            </a:fld>
            <a:endParaRPr lang="zh-CN" altLang="en-US"/>
          </a:p>
        </p:txBody>
      </p:sp>
    </p:spTree>
    <p:extLst>
      <p:ext uri="{BB962C8B-B14F-4D97-AF65-F5344CB8AC3E}">
        <p14:creationId xmlns:p14="http://schemas.microsoft.com/office/powerpoint/2010/main" val="261141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第二项量化给定</a:t>
            </a:r>
            <a:r>
              <a:rPr lang="en-US" altLang="zh-CN" dirty="0"/>
              <a:t>agent</a:t>
            </a:r>
            <a:r>
              <a:rPr lang="zh-CN" altLang="en-US" dirty="0"/>
              <a:t>序号时</a:t>
            </a:r>
            <a:r>
              <a:rPr lang="en-US" altLang="zh-CN" dirty="0"/>
              <a:t>agent</a:t>
            </a:r>
            <a:r>
              <a:rPr lang="zh-CN" altLang="en-US" dirty="0"/>
              <a:t>选择动作的信息增益</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17</a:t>
            </a:fld>
            <a:endParaRPr lang="zh-CN" altLang="en-US"/>
          </a:p>
        </p:txBody>
      </p:sp>
    </p:spTree>
    <p:extLst>
      <p:ext uri="{BB962C8B-B14F-4D97-AF65-F5344CB8AC3E}">
        <p14:creationId xmlns:p14="http://schemas.microsoft.com/office/powerpoint/2010/main" val="1349418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第二项量化给定</a:t>
            </a:r>
            <a:r>
              <a:rPr lang="en-US" altLang="zh-CN" dirty="0"/>
              <a:t>agent</a:t>
            </a:r>
            <a:r>
              <a:rPr lang="zh-CN" altLang="en-US" dirty="0"/>
              <a:t>序号时</a:t>
            </a:r>
            <a:r>
              <a:rPr lang="en-US" altLang="zh-CN" dirty="0"/>
              <a:t>agent</a:t>
            </a:r>
            <a:r>
              <a:rPr lang="zh-CN" altLang="en-US" dirty="0"/>
              <a:t>选择动作的信息增益</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18</a:t>
            </a:fld>
            <a:endParaRPr lang="zh-CN" altLang="en-US"/>
          </a:p>
        </p:txBody>
      </p:sp>
    </p:spTree>
    <p:extLst>
      <p:ext uri="{BB962C8B-B14F-4D97-AF65-F5344CB8AC3E}">
        <p14:creationId xmlns:p14="http://schemas.microsoft.com/office/powerpoint/2010/main" val="366798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第二项量化给定</a:t>
            </a:r>
            <a:r>
              <a:rPr lang="en-US" altLang="zh-CN" dirty="0"/>
              <a:t>agent</a:t>
            </a:r>
            <a:r>
              <a:rPr lang="zh-CN" altLang="en-US" dirty="0"/>
              <a:t>序号时</a:t>
            </a:r>
            <a:r>
              <a:rPr lang="en-US" altLang="zh-CN" dirty="0"/>
              <a:t>agent</a:t>
            </a:r>
            <a:r>
              <a:rPr lang="zh-CN" altLang="en-US" dirty="0"/>
              <a:t>选择动作的信息增益</a:t>
            </a:r>
          </a:p>
        </p:txBody>
      </p:sp>
      <p:sp>
        <p:nvSpPr>
          <p:cNvPr id="4" name="灯片编号占位符 3"/>
          <p:cNvSpPr>
            <a:spLocks noGrp="1"/>
          </p:cNvSpPr>
          <p:nvPr>
            <p:ph type="sldNum" sz="quarter" idx="5"/>
          </p:nvPr>
        </p:nvSpPr>
        <p:spPr/>
        <p:txBody>
          <a:bodyPr/>
          <a:lstStyle/>
          <a:p>
            <a:fld id="{7327889D-D006-480D-A68A-081EC9BE7E79}" type="slidenum">
              <a:rPr lang="zh-CN" altLang="en-US" smtClean="0"/>
              <a:t>19</a:t>
            </a:fld>
            <a:endParaRPr lang="zh-CN" altLang="en-US"/>
          </a:p>
        </p:txBody>
      </p:sp>
    </p:spTree>
    <p:extLst>
      <p:ext uri="{BB962C8B-B14F-4D97-AF65-F5344CB8AC3E}">
        <p14:creationId xmlns:p14="http://schemas.microsoft.com/office/powerpoint/2010/main" val="2167213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98373-72C2-6B0D-3F21-9F14189961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BBC9D9-E489-4FF7-AF69-9F397F018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A743C1-F282-B800-B8BD-C83E5589D1A0}"/>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AD862048-6A84-1585-B0A1-58B30BB199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4A16E6-AB98-AAE1-F2A0-D7BBA4A75052}"/>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418601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E2FA3-5D79-260A-3582-95146F1CB0D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C65F8D-D477-2A6A-E3A9-BDAB245AE7B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6F505F-1414-1AD5-FFAD-E201D63870F1}"/>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D20063DB-ADC9-E1C7-BB20-1929E2114C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95DEC6-BD0F-B2CD-556D-84233D31F8FD}"/>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1339852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96CBF51-07C6-FDDF-98AE-716F521937C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A5C4D73-2D4D-4F28-0C96-4427D3F1777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BB36D3-9090-0BA2-753F-BEE9B355CDA6}"/>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2AAF2F13-DA9E-3C1D-DFA6-110CDCB334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A3BAD4-87F0-4FAF-D95A-45E730AF4E04}"/>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855392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26EF0-FA1C-34D0-ED3D-E539527C38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17A3B0-3528-24FC-282C-7516B091179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78DD52D-7C76-FC80-9CBC-AEC46C4D8749}"/>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17B7764F-DA0B-E963-61D7-7176F36D13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65F8A5-6BE0-E308-49E4-4E82CF669B8D}"/>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20799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C833E-9246-CBDF-0328-AD98E8FF502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46638E-EB00-88A9-F58B-353CF8ED3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63CE3F-FF86-CA08-C162-93B2E6530D7F}"/>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4D66B56E-B7A4-508C-81A2-4CAC01EFF7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FAAEFA-A793-F084-1780-156606B0F595}"/>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280629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F6ECE-CDE5-2CE0-5BBD-F5A25C194A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4D0236-7748-BCC8-50A8-8AAC15E14F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2CB6465-9468-DF55-AFAE-3E44C5607D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3C4DD9-4877-A5B3-5C8B-9B818FFAB3E4}"/>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6" name="页脚占位符 5">
            <a:extLst>
              <a:ext uri="{FF2B5EF4-FFF2-40B4-BE49-F238E27FC236}">
                <a16:creationId xmlns:a16="http://schemas.microsoft.com/office/drawing/2014/main" id="{1F11C670-B066-B329-82E6-81D2C0E9D5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205130-2BCA-D3A8-C12D-D8E3252D8BED}"/>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2129341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EEFF9-C5E1-FDC8-8F82-F3F4313FFB2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13401DC-7367-FADD-BF06-4A4A77395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F9F510-1D38-2062-B5F5-EBF2849138E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98A76CB-2949-C1B3-D34A-07317543F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D346D39-D4BC-8820-E369-EDE66774F74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F1730E7-8291-2CC7-3FB6-131A3B227B47}"/>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8" name="页脚占位符 7">
            <a:extLst>
              <a:ext uri="{FF2B5EF4-FFF2-40B4-BE49-F238E27FC236}">
                <a16:creationId xmlns:a16="http://schemas.microsoft.com/office/drawing/2014/main" id="{802962F6-9962-A944-DEF9-617E1E6D978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6B9A79F-50C6-00CC-FE19-4086A612BB37}"/>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342916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2A6FE-EFBE-062C-AC84-553D6407F5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6688049-9509-F527-CD62-E340A82B431A}"/>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4" name="页脚占位符 3">
            <a:extLst>
              <a:ext uri="{FF2B5EF4-FFF2-40B4-BE49-F238E27FC236}">
                <a16:creationId xmlns:a16="http://schemas.microsoft.com/office/drawing/2014/main" id="{FE1B9AF9-733B-1CD3-DE0E-8672F37AA4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A69DF9-0034-1F14-9219-30D6A158B38A}"/>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1431182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CDF4F6-C1C9-616E-3ED1-63DFB80186A8}"/>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3" name="页脚占位符 2">
            <a:extLst>
              <a:ext uri="{FF2B5EF4-FFF2-40B4-BE49-F238E27FC236}">
                <a16:creationId xmlns:a16="http://schemas.microsoft.com/office/drawing/2014/main" id="{7A505E52-5AF5-DB64-978A-2986CE29B2E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E05EA16-CCB9-1D1D-8A6A-DCD1156A318F}"/>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1527407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4B043-E99B-26DE-F507-1DB9DA11D7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B20E67E-9A60-5364-CDA9-70C3B1EE4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1F49583-1AC0-8DDA-2CAB-D0F6D0898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42114A-D3BC-A66B-15D9-8F03E6CECDC8}"/>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6" name="页脚占位符 5">
            <a:extLst>
              <a:ext uri="{FF2B5EF4-FFF2-40B4-BE49-F238E27FC236}">
                <a16:creationId xmlns:a16="http://schemas.microsoft.com/office/drawing/2014/main" id="{4E557725-EFB8-67D7-0830-1482A5F7A1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2E0E0E-7367-D021-65CF-7D3EC693154F}"/>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255486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70974-24A1-D0E8-EBB2-5F1C08BDD5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ACCA4ED-BD07-4A82-D8A7-DEEF521E4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2D85733-32D1-4320-6FB9-793D62343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D7BB8C-1461-8863-DCBC-5A8E650D7CD8}"/>
              </a:ext>
            </a:extLst>
          </p:cNvPr>
          <p:cNvSpPr>
            <a:spLocks noGrp="1"/>
          </p:cNvSpPr>
          <p:nvPr>
            <p:ph type="dt" sz="half" idx="10"/>
          </p:nvPr>
        </p:nvSpPr>
        <p:spPr/>
        <p:txBody>
          <a:bodyPr/>
          <a:lstStyle/>
          <a:p>
            <a:fld id="{676886DE-9D71-4555-9C32-E92549D51B58}" type="datetimeFigureOut">
              <a:rPr lang="zh-CN" altLang="en-US" smtClean="0"/>
              <a:t>2022/12/2</a:t>
            </a:fld>
            <a:endParaRPr lang="zh-CN" altLang="en-US"/>
          </a:p>
        </p:txBody>
      </p:sp>
      <p:sp>
        <p:nvSpPr>
          <p:cNvPr id="6" name="页脚占位符 5">
            <a:extLst>
              <a:ext uri="{FF2B5EF4-FFF2-40B4-BE49-F238E27FC236}">
                <a16:creationId xmlns:a16="http://schemas.microsoft.com/office/drawing/2014/main" id="{B39C3CBC-09D2-6F7F-EF5F-801D12808C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6612F9-327F-A95C-B9FC-043A8D23E29E}"/>
              </a:ext>
            </a:extLst>
          </p:cNvPr>
          <p:cNvSpPr>
            <a:spLocks noGrp="1"/>
          </p:cNvSpPr>
          <p:nvPr>
            <p:ph type="sldNum" sz="quarter" idx="12"/>
          </p:nvPr>
        </p:nvSpPr>
        <p:spPr/>
        <p:txBody>
          <a:body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213257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2ECF48B-8A93-2661-6091-778F4190A1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E86640-9D36-2CDC-971B-7C227E5E3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896978-5AA4-ADA1-0A6D-48258000CC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886DE-9D71-4555-9C32-E92549D51B58}" type="datetimeFigureOut">
              <a:rPr lang="zh-CN" altLang="en-US" smtClean="0"/>
              <a:t>2022/12/2</a:t>
            </a:fld>
            <a:endParaRPr lang="zh-CN" altLang="en-US"/>
          </a:p>
        </p:txBody>
      </p:sp>
      <p:sp>
        <p:nvSpPr>
          <p:cNvPr id="5" name="页脚占位符 4">
            <a:extLst>
              <a:ext uri="{FF2B5EF4-FFF2-40B4-BE49-F238E27FC236}">
                <a16:creationId xmlns:a16="http://schemas.microsoft.com/office/drawing/2014/main" id="{3274A8BA-CE73-C561-F77D-E7CCF676B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C060043-E236-C1CA-B36F-A361024077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281FB2-250D-404E-977C-545DD6089E10}" type="slidenum">
              <a:rPr lang="zh-CN" altLang="en-US" smtClean="0"/>
              <a:t>‹#›</a:t>
            </a:fld>
            <a:endParaRPr lang="zh-CN" altLang="en-US"/>
          </a:p>
        </p:txBody>
      </p:sp>
    </p:spTree>
    <p:extLst>
      <p:ext uri="{BB962C8B-B14F-4D97-AF65-F5344CB8AC3E}">
        <p14:creationId xmlns:p14="http://schemas.microsoft.com/office/powerpoint/2010/main" val="1913438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53.png"/><Relationship Id="rId5" Type="http://schemas.microsoft.com/office/2007/relationships/media" Target="../media/media3.mp4"/><Relationship Id="rId10" Type="http://schemas.openxmlformats.org/officeDocument/2006/relationships/image" Target="../media/image52.png"/><Relationship Id="rId4" Type="http://schemas.openxmlformats.org/officeDocument/2006/relationships/video" Target="../media/media2.mp4"/><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p:txBody>
          <a:bodyPr>
            <a:normAutofit/>
          </a:bodyPr>
          <a:lstStyle/>
          <a:p>
            <a:r>
              <a:rPr lang="zh-CN" altLang="en-US" b="1" dirty="0">
                <a:solidFill>
                  <a:schemeClr val="accent1"/>
                </a:solidFill>
                <a:latin typeface="黑体" panose="02010609060101010101" pitchFamily="49" charset="-122"/>
                <a:ea typeface="黑体" panose="02010609060101010101" pitchFamily="49" charset="-122"/>
              </a:rPr>
              <a:t>目录</a:t>
            </a: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Celebrating Diversity in </a:t>
            </a:r>
            <a:r>
              <a:rPr lang="en-US" altLang="zh-CN" dirty="0">
                <a:solidFill>
                  <a:schemeClr val="accent1"/>
                </a:solidFill>
                <a:latin typeface="Arial" panose="020B0604020202020204" pitchFamily="34" charset="0"/>
                <a:cs typeface="Arial" panose="020B0604020202020204" pitchFamily="34" charset="0"/>
              </a:rPr>
              <a:t>Shared</a:t>
            </a:r>
            <a:r>
              <a:rPr lang="en-US" altLang="zh-CN" dirty="0">
                <a:latin typeface="Arial" panose="020B0604020202020204" pitchFamily="34" charset="0"/>
                <a:cs typeface="Arial" panose="020B0604020202020204" pitchFamily="34" charset="0"/>
              </a:rPr>
              <a:t> Multi-Agent Reinforcement Learning</a:t>
            </a:r>
          </a:p>
          <a:p>
            <a:r>
              <a:rPr lang="en-US" altLang="zh-CN" dirty="0">
                <a:solidFill>
                  <a:schemeClr val="accent1"/>
                </a:solidFill>
                <a:latin typeface="Arial" panose="020B0604020202020204" pitchFamily="34" charset="0"/>
                <a:cs typeface="Arial" panose="020B0604020202020204" pitchFamily="34" charset="0"/>
              </a:rPr>
              <a:t>Hierarchical</a:t>
            </a:r>
            <a:r>
              <a:rPr lang="en-US" altLang="zh-CN" dirty="0">
                <a:latin typeface="Arial" panose="020B0604020202020204" pitchFamily="34" charset="0"/>
                <a:cs typeface="Arial" panose="020B0604020202020204" pitchFamily="34" charset="0"/>
              </a:rPr>
              <a:t> Multiagent Reinforcement Learning for Allocating Guaranteed Display Ads</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C108DAAC-DCB5-837B-8D28-9D8A1C6EEF0C}"/>
              </a:ext>
            </a:extLst>
          </p:cNvPr>
          <p:cNvSpPr txBox="1"/>
          <p:nvPr/>
        </p:nvSpPr>
        <p:spPr>
          <a:xfrm>
            <a:off x="8964859" y="5434471"/>
            <a:ext cx="2817541" cy="869533"/>
          </a:xfrm>
          <a:prstGeom prst="rect">
            <a:avLst/>
          </a:prstGeom>
          <a:noFill/>
        </p:spPr>
        <p:txBody>
          <a:bodyPr wrap="square" rtlCol="0">
            <a:spAutoFit/>
          </a:bodyPr>
          <a:lstStyle/>
          <a:p>
            <a:pPr>
              <a:lnSpc>
                <a:spcPct val="150000"/>
              </a:lnSpc>
            </a:pPr>
            <a:r>
              <a:rPr lang="zh-CN" altLang="en-US" dirty="0">
                <a:latin typeface="Arial" panose="020B0604020202020204" pitchFamily="34" charset="0"/>
                <a:ea typeface="黑体" panose="02010609060101010101" pitchFamily="49" charset="-122"/>
              </a:rPr>
              <a:t>汇报人：谢依轩</a:t>
            </a:r>
            <a:endParaRPr lang="en-US" altLang="zh-CN" dirty="0">
              <a:latin typeface="Arial" panose="020B0604020202020204" pitchFamily="34" charset="0"/>
              <a:ea typeface="黑体" panose="02010609060101010101" pitchFamily="49" charset="-122"/>
            </a:endParaRPr>
          </a:p>
          <a:p>
            <a:pPr>
              <a:lnSpc>
                <a:spcPct val="150000"/>
              </a:lnSpc>
            </a:pPr>
            <a:r>
              <a:rPr lang="zh-CN" altLang="en-US" dirty="0">
                <a:latin typeface="Arial" panose="020B0604020202020204" pitchFamily="34" charset="0"/>
                <a:ea typeface="黑体" panose="02010609060101010101" pitchFamily="49" charset="-122"/>
              </a:rPr>
              <a:t>日期：</a:t>
            </a:r>
            <a:r>
              <a:rPr lang="en-US" altLang="zh-CN" dirty="0">
                <a:latin typeface="Arial" panose="020B0604020202020204" pitchFamily="34" charset="0"/>
                <a:ea typeface="黑体" panose="02010609060101010101" pitchFamily="49" charset="-122"/>
              </a:rPr>
              <a:t>2022-11-29</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61953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0B5FE4-E6FC-77A8-6DEE-2C6E4A1FCE7F}"/>
              </a:ext>
            </a:extLst>
          </p:cNvPr>
          <p:cNvPicPr>
            <a:picLocks noChangeAspect="1"/>
          </p:cNvPicPr>
          <p:nvPr/>
        </p:nvPicPr>
        <p:blipFill rotWithShape="1">
          <a:blip r:embed="rId2"/>
          <a:srcRect b="12246"/>
          <a:stretch/>
        </p:blipFill>
        <p:spPr>
          <a:xfrm>
            <a:off x="1774209" y="1197977"/>
            <a:ext cx="8832482" cy="4462046"/>
          </a:xfrm>
          <a:prstGeom prst="rect">
            <a:avLst/>
          </a:prstGeom>
        </p:spPr>
      </p:pic>
      <p:sp>
        <p:nvSpPr>
          <p:cNvPr id="2" name="标题 1">
            <a:extLst>
              <a:ext uri="{FF2B5EF4-FFF2-40B4-BE49-F238E27FC236}">
                <a16:creationId xmlns:a16="http://schemas.microsoft.com/office/drawing/2014/main" id="{C853EA27-9AC2-FFAA-038C-E313AD66DC21}"/>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QPLEX</a:t>
            </a:r>
            <a:endParaRPr lang="zh-CN" altLang="en-US" b="1" dirty="0">
              <a:solidFill>
                <a:schemeClr val="accent1"/>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42577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6A07002-3960-D200-22C9-123C1D3A7CDC}"/>
              </a:ext>
            </a:extLst>
          </p:cNvPr>
          <p:cNvPicPr>
            <a:picLocks noChangeAspect="1"/>
          </p:cNvPicPr>
          <p:nvPr/>
        </p:nvPicPr>
        <p:blipFill>
          <a:blip r:embed="rId2"/>
          <a:stretch>
            <a:fillRect/>
          </a:stretch>
        </p:blipFill>
        <p:spPr>
          <a:xfrm>
            <a:off x="7502014" y="2592860"/>
            <a:ext cx="4589428" cy="2473603"/>
          </a:xfrm>
          <a:prstGeom prst="rect">
            <a:avLst/>
          </a:prstGeom>
        </p:spPr>
      </p:pic>
      <p:pic>
        <p:nvPicPr>
          <p:cNvPr id="5" name="图片 4">
            <a:extLst>
              <a:ext uri="{FF2B5EF4-FFF2-40B4-BE49-F238E27FC236}">
                <a16:creationId xmlns:a16="http://schemas.microsoft.com/office/drawing/2014/main" id="{BE0B5FE4-E6FC-77A8-6DEE-2C6E4A1FCE7F}"/>
              </a:ext>
            </a:extLst>
          </p:cNvPr>
          <p:cNvPicPr>
            <a:picLocks noChangeAspect="1"/>
          </p:cNvPicPr>
          <p:nvPr/>
        </p:nvPicPr>
        <p:blipFill rotWithShape="1">
          <a:blip r:embed="rId3"/>
          <a:srcRect b="12246"/>
          <a:stretch/>
        </p:blipFill>
        <p:spPr>
          <a:xfrm>
            <a:off x="0" y="1119888"/>
            <a:ext cx="8832482" cy="4462046"/>
          </a:xfrm>
          <a:prstGeom prst="rect">
            <a:avLst/>
          </a:prstGeom>
        </p:spPr>
      </p:pic>
      <p:sp>
        <p:nvSpPr>
          <p:cNvPr id="2" name="标题 1">
            <a:extLst>
              <a:ext uri="{FF2B5EF4-FFF2-40B4-BE49-F238E27FC236}">
                <a16:creationId xmlns:a16="http://schemas.microsoft.com/office/drawing/2014/main" id="{C853EA27-9AC2-FFAA-038C-E313AD66DC21}"/>
              </a:ext>
            </a:extLst>
          </p:cNvPr>
          <p:cNvSpPr>
            <a:spLocks noGrp="1"/>
          </p:cNvSpPr>
          <p:nvPr>
            <p:ph type="title"/>
          </p:nvPr>
        </p:nvSpPr>
        <p:spPr>
          <a:xfrm>
            <a:off x="838200" y="-18185"/>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QPLEX</a:t>
            </a:r>
            <a:endParaRPr lang="zh-CN" altLang="en-US" b="1" dirty="0">
              <a:solidFill>
                <a:schemeClr val="accent1"/>
              </a:solidFill>
              <a:latin typeface="Arial" panose="020B0604020202020204" pitchFamily="34" charset="0"/>
              <a:ea typeface="黑体" panose="02010609060101010101" pitchFamily="49" charset="-122"/>
            </a:endParaRPr>
          </a:p>
        </p:txBody>
      </p:sp>
      <p:sp>
        <p:nvSpPr>
          <p:cNvPr id="7" name="椭圆 6">
            <a:extLst>
              <a:ext uri="{FF2B5EF4-FFF2-40B4-BE49-F238E27FC236}">
                <a16:creationId xmlns:a16="http://schemas.microsoft.com/office/drawing/2014/main" id="{F11DD4C1-F382-9434-BF3B-B1ED1AAFD679}"/>
              </a:ext>
            </a:extLst>
          </p:cNvPr>
          <p:cNvSpPr/>
          <p:nvPr/>
        </p:nvSpPr>
        <p:spPr>
          <a:xfrm>
            <a:off x="10385947" y="2777105"/>
            <a:ext cx="361666" cy="355057"/>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A6E6581-F3D7-4C9D-A307-AFBC2E1C4A13}"/>
              </a:ext>
            </a:extLst>
          </p:cNvPr>
          <p:cNvSpPr/>
          <p:nvPr/>
        </p:nvSpPr>
        <p:spPr>
          <a:xfrm>
            <a:off x="3389341" y="3891672"/>
            <a:ext cx="1012062" cy="355057"/>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591D8A8-F7F8-1AE8-A62F-4AE935F78AD8}"/>
              </a:ext>
            </a:extLst>
          </p:cNvPr>
          <p:cNvSpPr/>
          <p:nvPr/>
        </p:nvSpPr>
        <p:spPr>
          <a:xfrm>
            <a:off x="11125200" y="4246729"/>
            <a:ext cx="361666" cy="355057"/>
          </a:xfrm>
          <a:prstGeom prst="ellipse">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490CB9E-27DE-2D7E-B8FA-68354EEA2523}"/>
              </a:ext>
            </a:extLst>
          </p:cNvPr>
          <p:cNvSpPr/>
          <p:nvPr/>
        </p:nvSpPr>
        <p:spPr>
          <a:xfrm>
            <a:off x="4936488" y="3891671"/>
            <a:ext cx="1012061" cy="355057"/>
          </a:xfrm>
          <a:prstGeom prst="ellipse">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40366AA-F750-9951-2474-47749F4C691F}"/>
              </a:ext>
            </a:extLst>
          </p:cNvPr>
          <p:cNvPicPr>
            <a:picLocks noChangeAspect="1"/>
          </p:cNvPicPr>
          <p:nvPr/>
        </p:nvPicPr>
        <p:blipFill>
          <a:blip r:embed="rId4"/>
          <a:stretch>
            <a:fillRect/>
          </a:stretch>
        </p:blipFill>
        <p:spPr>
          <a:xfrm>
            <a:off x="2667268" y="5625471"/>
            <a:ext cx="4538440" cy="555131"/>
          </a:xfrm>
          <a:prstGeom prst="rect">
            <a:avLst/>
          </a:prstGeom>
          <a:ln>
            <a:noFill/>
          </a:ln>
          <a:effectLst>
            <a:outerShdw blurRad="292100" dist="139700" dir="2700000" algn="tl" rotWithShape="0">
              <a:srgbClr val="333333">
                <a:alpha val="65000"/>
              </a:srgbClr>
            </a:outerShdw>
          </a:effectLst>
        </p:spPr>
      </p:pic>
      <p:cxnSp>
        <p:nvCxnSpPr>
          <p:cNvPr id="13" name="直接箭头连接符 12">
            <a:extLst>
              <a:ext uri="{FF2B5EF4-FFF2-40B4-BE49-F238E27FC236}">
                <a16:creationId xmlns:a16="http://schemas.microsoft.com/office/drawing/2014/main" id="{BDB4A222-AC5E-E199-81A3-369180250969}"/>
              </a:ext>
            </a:extLst>
          </p:cNvPr>
          <p:cNvCxnSpPr>
            <a:cxnSpLocks/>
            <a:stCxn id="7" idx="2"/>
          </p:cNvCxnSpPr>
          <p:nvPr/>
        </p:nvCxnSpPr>
        <p:spPr>
          <a:xfrm flipH="1">
            <a:off x="4346812" y="2954634"/>
            <a:ext cx="6039135" cy="996393"/>
          </a:xfrm>
          <a:prstGeom prst="straightConnector1">
            <a:avLst/>
          </a:prstGeom>
          <a:noFill/>
          <a:ln w="44450"/>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a:extLst>
              <a:ext uri="{FF2B5EF4-FFF2-40B4-BE49-F238E27FC236}">
                <a16:creationId xmlns:a16="http://schemas.microsoft.com/office/drawing/2014/main" id="{F18D78F0-B95F-6339-9797-67C8B0934D7C}"/>
              </a:ext>
            </a:extLst>
          </p:cNvPr>
          <p:cNvCxnSpPr>
            <a:cxnSpLocks/>
            <a:endCxn id="10" idx="6"/>
          </p:cNvCxnSpPr>
          <p:nvPr/>
        </p:nvCxnSpPr>
        <p:spPr>
          <a:xfrm flipH="1" flipV="1">
            <a:off x="5948549" y="4069200"/>
            <a:ext cx="5176651" cy="355057"/>
          </a:xfrm>
          <a:prstGeom prst="straightConnector1">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4" name="矩形 3">
            <a:hlinkClick r:id="rId5" action="ppaction://hlinksldjump"/>
            <a:extLst>
              <a:ext uri="{FF2B5EF4-FFF2-40B4-BE49-F238E27FC236}">
                <a16:creationId xmlns:a16="http://schemas.microsoft.com/office/drawing/2014/main" id="{226BF898-2E9D-C83D-70EA-87717CE380DE}"/>
              </a:ext>
            </a:extLst>
          </p:cNvPr>
          <p:cNvSpPr/>
          <p:nvPr/>
        </p:nvSpPr>
        <p:spPr>
          <a:xfrm>
            <a:off x="2181703" y="1350915"/>
            <a:ext cx="2048958" cy="461665"/>
          </a:xfrm>
          <a:prstGeom prst="rect">
            <a:avLst/>
          </a:prstGeom>
          <a:noFill/>
        </p:spPr>
        <p:txBody>
          <a:bodyPr wrap="non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Dueling DQN</a:t>
            </a:r>
            <a:endParaRPr lang="zh-CN" altLang="en-US" sz="2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535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2E29469-A382-C9DC-04E5-0E9EFED1886D}"/>
              </a:ext>
            </a:extLst>
          </p:cNvPr>
          <p:cNvSpPr txBox="1"/>
          <p:nvPr/>
        </p:nvSpPr>
        <p:spPr>
          <a:xfrm>
            <a:off x="571500" y="1679644"/>
            <a:ext cx="6614046" cy="369332"/>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有时不同动作的选择差异并不大，</a:t>
            </a:r>
            <a:r>
              <a:rPr lang="zh-CN" altLang="en-US" dirty="0">
                <a:solidFill>
                  <a:schemeClr val="accent1"/>
                </a:solidFill>
              </a:rPr>
              <a:t>而状态本身的好坏评估更重要</a:t>
            </a:r>
          </a:p>
        </p:txBody>
      </p:sp>
      <p:sp>
        <p:nvSpPr>
          <p:cNvPr id="9" name="文本框 8">
            <a:extLst>
              <a:ext uri="{FF2B5EF4-FFF2-40B4-BE49-F238E27FC236}">
                <a16:creationId xmlns:a16="http://schemas.microsoft.com/office/drawing/2014/main" id="{D086B4B0-0FFA-EAD8-B952-4F1549BBDB1A}"/>
              </a:ext>
            </a:extLst>
          </p:cNvPr>
          <p:cNvSpPr txBox="1"/>
          <p:nvPr/>
        </p:nvSpPr>
        <p:spPr>
          <a:xfrm>
            <a:off x="571499" y="2216357"/>
            <a:ext cx="6614045" cy="369332"/>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此时没有必要浪费精力去更新所有动作的价值</a:t>
            </a:r>
          </a:p>
        </p:txBody>
      </p:sp>
      <p:pic>
        <p:nvPicPr>
          <p:cNvPr id="11" name="图片 10">
            <a:extLst>
              <a:ext uri="{FF2B5EF4-FFF2-40B4-BE49-F238E27FC236}">
                <a16:creationId xmlns:a16="http://schemas.microsoft.com/office/drawing/2014/main" id="{F5A667AF-8EE4-FC2A-2374-04A8F0B3A6CE}"/>
              </a:ext>
            </a:extLst>
          </p:cNvPr>
          <p:cNvPicPr>
            <a:picLocks noChangeAspect="1"/>
          </p:cNvPicPr>
          <p:nvPr/>
        </p:nvPicPr>
        <p:blipFill>
          <a:blip r:embed="rId2"/>
          <a:stretch>
            <a:fillRect/>
          </a:stretch>
        </p:blipFill>
        <p:spPr>
          <a:xfrm>
            <a:off x="1541820" y="3042759"/>
            <a:ext cx="3444538" cy="2354784"/>
          </a:xfrm>
          <a:prstGeom prst="rect">
            <a:avLst/>
          </a:prstGeom>
        </p:spPr>
      </p:pic>
      <p:pic>
        <p:nvPicPr>
          <p:cNvPr id="13" name="图片 12">
            <a:extLst>
              <a:ext uri="{FF2B5EF4-FFF2-40B4-BE49-F238E27FC236}">
                <a16:creationId xmlns:a16="http://schemas.microsoft.com/office/drawing/2014/main" id="{88BF6F1B-A9FC-E1D5-E1CB-CB44BE74B1D2}"/>
              </a:ext>
            </a:extLst>
          </p:cNvPr>
          <p:cNvPicPr>
            <a:picLocks noChangeAspect="1"/>
          </p:cNvPicPr>
          <p:nvPr/>
        </p:nvPicPr>
        <p:blipFill>
          <a:blip r:embed="rId3"/>
          <a:stretch>
            <a:fillRect/>
          </a:stretch>
        </p:blipFill>
        <p:spPr>
          <a:xfrm>
            <a:off x="6425950" y="3073242"/>
            <a:ext cx="3383573" cy="2324301"/>
          </a:xfrm>
          <a:prstGeom prst="rect">
            <a:avLst/>
          </a:prstGeom>
        </p:spPr>
      </p:pic>
      <p:sp>
        <p:nvSpPr>
          <p:cNvPr id="15" name="文本框 14">
            <a:extLst>
              <a:ext uri="{FF2B5EF4-FFF2-40B4-BE49-F238E27FC236}">
                <a16:creationId xmlns:a16="http://schemas.microsoft.com/office/drawing/2014/main" id="{545B9B8F-6551-7209-C77F-03999972E602}"/>
              </a:ext>
            </a:extLst>
          </p:cNvPr>
          <p:cNvSpPr txBox="1"/>
          <p:nvPr/>
        </p:nvSpPr>
        <p:spPr>
          <a:xfrm>
            <a:off x="1753737" y="5588759"/>
            <a:ext cx="2647666" cy="923330"/>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没有障碍物的时候，动作对</a:t>
            </a:r>
            <a:r>
              <a:rPr lang="en-US" altLang="zh-CN" dirty="0"/>
              <a:t>Q</a:t>
            </a:r>
            <a:r>
              <a:rPr lang="zh-CN" altLang="en-US" dirty="0"/>
              <a:t>值没有影响，但是状态对</a:t>
            </a:r>
            <a:r>
              <a:rPr lang="en-US" altLang="zh-CN" dirty="0"/>
              <a:t>Q</a:t>
            </a:r>
            <a:r>
              <a:rPr lang="zh-CN" altLang="en-US" dirty="0"/>
              <a:t>值很有影响</a:t>
            </a:r>
          </a:p>
        </p:txBody>
      </p:sp>
      <p:sp>
        <p:nvSpPr>
          <p:cNvPr id="16" name="文本框 15">
            <a:extLst>
              <a:ext uri="{FF2B5EF4-FFF2-40B4-BE49-F238E27FC236}">
                <a16:creationId xmlns:a16="http://schemas.microsoft.com/office/drawing/2014/main" id="{9C554FCF-2DEC-E3A1-54B1-D9C2AB769358}"/>
              </a:ext>
            </a:extLst>
          </p:cNvPr>
          <p:cNvSpPr txBox="1"/>
          <p:nvPr/>
        </p:nvSpPr>
        <p:spPr>
          <a:xfrm>
            <a:off x="5833881" y="5584746"/>
            <a:ext cx="4604382" cy="923330"/>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有障碍物的时候，智能体的动作选择至关重要，说明动作对</a:t>
            </a:r>
            <a:r>
              <a:rPr lang="en-US" altLang="zh-CN" dirty="0"/>
              <a:t>Q</a:t>
            </a:r>
            <a:r>
              <a:rPr lang="zh-CN" altLang="en-US" dirty="0"/>
              <a:t>值存在影响，同样状态对</a:t>
            </a:r>
            <a:r>
              <a:rPr lang="en-US" altLang="zh-CN" dirty="0"/>
              <a:t>Q</a:t>
            </a:r>
            <a:r>
              <a:rPr lang="zh-CN" altLang="en-US" dirty="0"/>
              <a:t>值也会存在影响</a:t>
            </a:r>
          </a:p>
        </p:txBody>
      </p:sp>
      <p:sp>
        <p:nvSpPr>
          <p:cNvPr id="17" name="标题 1">
            <a:extLst>
              <a:ext uri="{FF2B5EF4-FFF2-40B4-BE49-F238E27FC236}">
                <a16:creationId xmlns:a16="http://schemas.microsoft.com/office/drawing/2014/main" id="{46D319BF-B58C-E796-4777-439D339108C6}"/>
              </a:ext>
            </a:extLst>
          </p:cNvPr>
          <p:cNvSpPr>
            <a:spLocks noGrp="1"/>
          </p:cNvSpPr>
          <p:nvPr>
            <p:ph type="title"/>
          </p:nvPr>
        </p:nvSpPr>
        <p:spPr>
          <a:xfrm>
            <a:off x="838200" y="-4630"/>
            <a:ext cx="10515600" cy="1325563"/>
          </a:xfrm>
        </p:spPr>
        <p:txBody>
          <a:bodyPr/>
          <a:lstStyle/>
          <a:p>
            <a:r>
              <a:rPr lang="en-US" altLang="zh-CN" b="1" dirty="0">
                <a:solidFill>
                  <a:schemeClr val="accent1"/>
                </a:solidFill>
                <a:latin typeface="Arial" panose="020B0604020202020204" pitchFamily="34" charset="0"/>
                <a:ea typeface="黑体" panose="02010609060101010101" pitchFamily="49" charset="-122"/>
                <a:hlinkClick r:id="rId4" action="ppaction://hlinksldjump"/>
              </a:rPr>
              <a:t>Dueling DQN</a:t>
            </a:r>
            <a:endParaRPr lang="zh-CN" altLang="en-US" b="1" dirty="0">
              <a:solidFill>
                <a:schemeClr val="accent1"/>
              </a:solidFill>
              <a:latin typeface="Arial" panose="020B0604020202020204" pitchFamily="34" charset="0"/>
              <a:ea typeface="黑体" panose="02010609060101010101" pitchFamily="49" charset="-122"/>
            </a:endParaRPr>
          </a:p>
        </p:txBody>
      </p:sp>
      <p:pic>
        <p:nvPicPr>
          <p:cNvPr id="19" name="图片 18">
            <a:extLst>
              <a:ext uri="{FF2B5EF4-FFF2-40B4-BE49-F238E27FC236}">
                <a16:creationId xmlns:a16="http://schemas.microsoft.com/office/drawing/2014/main" id="{0378D795-5A36-8A82-D572-C1E3BC5ED1BA}"/>
              </a:ext>
            </a:extLst>
          </p:cNvPr>
          <p:cNvPicPr>
            <a:picLocks noChangeAspect="1"/>
          </p:cNvPicPr>
          <p:nvPr/>
        </p:nvPicPr>
        <p:blipFill>
          <a:blip r:embed="rId5"/>
          <a:stretch>
            <a:fillRect/>
          </a:stretch>
        </p:blipFill>
        <p:spPr>
          <a:xfrm>
            <a:off x="7641210" y="346465"/>
            <a:ext cx="4336627" cy="1592118"/>
          </a:xfrm>
          <a:prstGeom prst="rect">
            <a:avLst/>
          </a:prstGeom>
        </p:spPr>
      </p:pic>
      <p:pic>
        <p:nvPicPr>
          <p:cNvPr id="21" name="图片 20">
            <a:extLst>
              <a:ext uri="{FF2B5EF4-FFF2-40B4-BE49-F238E27FC236}">
                <a16:creationId xmlns:a16="http://schemas.microsoft.com/office/drawing/2014/main" id="{B6FE5094-3428-7536-7303-3F8C3CFAFBD4}"/>
              </a:ext>
            </a:extLst>
          </p:cNvPr>
          <p:cNvPicPr>
            <a:picLocks noChangeAspect="1"/>
          </p:cNvPicPr>
          <p:nvPr/>
        </p:nvPicPr>
        <p:blipFill>
          <a:blip r:embed="rId6"/>
          <a:stretch>
            <a:fillRect/>
          </a:stretch>
        </p:blipFill>
        <p:spPr>
          <a:xfrm>
            <a:off x="7771232" y="2105648"/>
            <a:ext cx="4206605" cy="5791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36580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0B5FE4-E6FC-77A8-6DEE-2C6E4A1FCE7F}"/>
              </a:ext>
            </a:extLst>
          </p:cNvPr>
          <p:cNvPicPr>
            <a:picLocks noChangeAspect="1"/>
          </p:cNvPicPr>
          <p:nvPr/>
        </p:nvPicPr>
        <p:blipFill rotWithShape="1">
          <a:blip r:embed="rId3"/>
          <a:srcRect b="12246"/>
          <a:stretch/>
        </p:blipFill>
        <p:spPr>
          <a:xfrm>
            <a:off x="559558" y="1197977"/>
            <a:ext cx="8832482" cy="4462046"/>
          </a:xfrm>
          <a:prstGeom prst="rect">
            <a:avLst/>
          </a:prstGeom>
        </p:spPr>
      </p:pic>
      <p:sp>
        <p:nvSpPr>
          <p:cNvPr id="2" name="标题 1">
            <a:extLst>
              <a:ext uri="{FF2B5EF4-FFF2-40B4-BE49-F238E27FC236}">
                <a16:creationId xmlns:a16="http://schemas.microsoft.com/office/drawing/2014/main" id="{C853EA27-9AC2-FFAA-038C-E313AD66DC21}"/>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QPLEX</a:t>
            </a:r>
            <a:endParaRPr lang="zh-CN" altLang="en-US" b="1" dirty="0">
              <a:solidFill>
                <a:schemeClr val="accent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796E3CE-D28E-18E9-23FB-DB879973137D}"/>
                  </a:ext>
                </a:extLst>
              </p:cNvPr>
              <p:cNvSpPr txBox="1"/>
              <p:nvPr/>
            </p:nvSpPr>
            <p:spPr>
              <a:xfrm>
                <a:off x="9233849" y="1838649"/>
                <a:ext cx="2817124" cy="2947025"/>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pPr>
                  <a:lnSpc>
                    <a:spcPct val="150000"/>
                  </a:lnSpc>
                </a:pPr>
                <a:r>
                  <a:rPr lang="en-US" altLang="zh-CN" dirty="0"/>
                  <a:t>Transformation</a:t>
                </a:r>
                <a:r>
                  <a:rPr lang="zh-CN" altLang="en-US" dirty="0"/>
                  <a:t>网络将局部的值函数</a:t>
                </a:r>
                <a:r>
                  <a:rPr lang="en-US" altLang="zh-CN" dirty="0"/>
                  <a:t>Qi</a:t>
                </a:r>
                <a:r>
                  <a:rPr lang="zh-CN" altLang="en-US" dirty="0"/>
                  <a:t>（已经</a:t>
                </a:r>
                <a14:m>
                  <m:oMath xmlns:m="http://schemas.openxmlformats.org/officeDocument/2006/math">
                    <m:r>
                      <a:rPr lang="zh-CN" altLang="en-US"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𝑔𝑟𝑒𝑒𝑑𝑦</m:t>
                    </m:r>
                  </m:oMath>
                </a14:m>
                <a:r>
                  <a:rPr lang="zh-CN" altLang="en-US" dirty="0"/>
                  <a:t>之后的）与全局信息</a:t>
                </a:r>
                <a:r>
                  <a:rPr lang="en-US" altLang="zh-CN" dirty="0"/>
                  <a:t>s</a:t>
                </a:r>
                <a:r>
                  <a:rPr lang="zh-CN" altLang="en-US" dirty="0"/>
                  <a:t>（或联合观测历史</a:t>
                </a:r>
                <a14:m>
                  <m:oMath xmlns:m="http://schemas.openxmlformats.org/officeDocument/2006/math">
                    <m:r>
                      <a:rPr lang="zh-CN" altLang="en-US" i="1" smtClean="0">
                        <a:latin typeface="Cambria Math" panose="02040503050406030204" pitchFamily="18" charset="0"/>
                      </a:rPr>
                      <m:t>𝜏</m:t>
                    </m:r>
                  </m:oMath>
                </a14:m>
                <a:r>
                  <a:rPr lang="zh-CN" altLang="en-US" dirty="0"/>
                  <a:t>）结合，获得基于全局观测信息的局部值函数 </a:t>
                </a:r>
                <a:endParaRPr lang="en-US" altLang="zh-CN" dirty="0"/>
              </a:p>
              <a:p>
                <a:pPr>
                  <a:lnSpc>
                    <a:spcPct val="150000"/>
                  </a:lnSpc>
                </a:pPr>
                <a:r>
                  <a:rPr lang="zh-CN" altLang="en-US" dirty="0"/>
                  <a:t>削弱部分可观测的影响</a:t>
                </a:r>
              </a:p>
            </p:txBody>
          </p:sp>
        </mc:Choice>
        <mc:Fallback xmlns="">
          <p:sp>
            <p:nvSpPr>
              <p:cNvPr id="4" name="文本框 3">
                <a:extLst>
                  <a:ext uri="{FF2B5EF4-FFF2-40B4-BE49-F238E27FC236}">
                    <a16:creationId xmlns:a16="http://schemas.microsoft.com/office/drawing/2014/main" id="{8796E3CE-D28E-18E9-23FB-DB879973137D}"/>
                  </a:ext>
                </a:extLst>
              </p:cNvPr>
              <p:cNvSpPr txBox="1">
                <a:spLocks noRot="1" noChangeAspect="1" noMove="1" noResize="1" noEditPoints="1" noAdjustHandles="1" noChangeArrowheads="1" noChangeShapeType="1" noTextEdit="1"/>
              </p:cNvSpPr>
              <p:nvPr/>
            </p:nvSpPr>
            <p:spPr>
              <a:xfrm>
                <a:off x="9233849" y="1838649"/>
                <a:ext cx="2817124" cy="2947025"/>
              </a:xfrm>
              <a:prstGeom prst="rect">
                <a:avLst/>
              </a:prstGeom>
              <a:blipFill>
                <a:blip r:embed="rId4"/>
                <a:stretch>
                  <a:fillRect l="-1502" b="-1643"/>
                </a:stretch>
              </a:blipFill>
              <a:ln w="22225">
                <a:solidFill>
                  <a:schemeClr val="accent1"/>
                </a:solidFill>
              </a:ln>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A17602B-4EB3-43C3-77A9-55883D60CCA8}"/>
              </a:ext>
            </a:extLst>
          </p:cNvPr>
          <p:cNvPicPr>
            <a:picLocks noChangeAspect="1"/>
          </p:cNvPicPr>
          <p:nvPr/>
        </p:nvPicPr>
        <p:blipFill>
          <a:blip r:embed="rId5"/>
          <a:stretch>
            <a:fillRect/>
          </a:stretch>
        </p:blipFill>
        <p:spPr>
          <a:xfrm>
            <a:off x="143729" y="5556418"/>
            <a:ext cx="1928027" cy="480102"/>
          </a:xfrm>
          <a:prstGeom prst="rect">
            <a:avLst/>
          </a:prstGeom>
        </p:spPr>
      </p:pic>
      <p:pic>
        <p:nvPicPr>
          <p:cNvPr id="9" name="图片 8">
            <a:extLst>
              <a:ext uri="{FF2B5EF4-FFF2-40B4-BE49-F238E27FC236}">
                <a16:creationId xmlns:a16="http://schemas.microsoft.com/office/drawing/2014/main" id="{03B91BAE-3DEA-AA93-2A80-07A268CEA34D}"/>
              </a:ext>
            </a:extLst>
          </p:cNvPr>
          <p:cNvPicPr>
            <a:picLocks noChangeAspect="1"/>
          </p:cNvPicPr>
          <p:nvPr/>
        </p:nvPicPr>
        <p:blipFill>
          <a:blip r:embed="rId6"/>
          <a:stretch>
            <a:fillRect/>
          </a:stretch>
        </p:blipFill>
        <p:spPr>
          <a:xfrm>
            <a:off x="2121361" y="5571660"/>
            <a:ext cx="4237087" cy="464860"/>
          </a:xfrm>
          <a:prstGeom prst="rect">
            <a:avLst/>
          </a:prstGeom>
        </p:spPr>
      </p:pic>
      <p:sp>
        <p:nvSpPr>
          <p:cNvPr id="11" name="文本框 10">
            <a:extLst>
              <a:ext uri="{FF2B5EF4-FFF2-40B4-BE49-F238E27FC236}">
                <a16:creationId xmlns:a16="http://schemas.microsoft.com/office/drawing/2014/main" id="{162414F5-2DFC-D41A-78D6-7753226830D4}"/>
              </a:ext>
            </a:extLst>
          </p:cNvPr>
          <p:cNvSpPr txBox="1"/>
          <p:nvPr/>
        </p:nvSpPr>
        <p:spPr>
          <a:xfrm>
            <a:off x="143729" y="6313258"/>
            <a:ext cx="9176115" cy="456535"/>
          </a:xfrm>
          <a:prstGeom prst="rect">
            <a:avLst/>
          </a:prstGeom>
          <a:noFill/>
          <a:ln w="22225">
            <a:no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dirty="0"/>
              <a:t>ICLR2021 QPLEX: Duplex Dueling Multi-Agent Q-Learning</a:t>
            </a:r>
            <a:endParaRPr lang="zh-CN" altLang="en-US" dirty="0"/>
          </a:p>
        </p:txBody>
      </p:sp>
    </p:spTree>
    <p:extLst>
      <p:ext uri="{BB962C8B-B14F-4D97-AF65-F5344CB8AC3E}">
        <p14:creationId xmlns:p14="http://schemas.microsoft.com/office/powerpoint/2010/main" val="141330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0B5FE4-E6FC-77A8-6DEE-2C6E4A1FCE7F}"/>
              </a:ext>
            </a:extLst>
          </p:cNvPr>
          <p:cNvPicPr>
            <a:picLocks noChangeAspect="1"/>
          </p:cNvPicPr>
          <p:nvPr/>
        </p:nvPicPr>
        <p:blipFill rotWithShape="1">
          <a:blip r:embed="rId2"/>
          <a:srcRect b="12246"/>
          <a:stretch/>
        </p:blipFill>
        <p:spPr>
          <a:xfrm>
            <a:off x="0" y="1119888"/>
            <a:ext cx="8832482" cy="4462046"/>
          </a:xfrm>
          <a:prstGeom prst="rect">
            <a:avLst/>
          </a:prstGeom>
        </p:spPr>
      </p:pic>
      <p:pic>
        <p:nvPicPr>
          <p:cNvPr id="6" name="图片 5">
            <a:extLst>
              <a:ext uri="{FF2B5EF4-FFF2-40B4-BE49-F238E27FC236}">
                <a16:creationId xmlns:a16="http://schemas.microsoft.com/office/drawing/2014/main" id="{B6A07002-3960-D200-22C9-123C1D3A7CDC}"/>
              </a:ext>
            </a:extLst>
          </p:cNvPr>
          <p:cNvPicPr>
            <a:picLocks noChangeAspect="1"/>
          </p:cNvPicPr>
          <p:nvPr/>
        </p:nvPicPr>
        <p:blipFill>
          <a:blip r:embed="rId3"/>
          <a:stretch>
            <a:fillRect/>
          </a:stretch>
        </p:blipFill>
        <p:spPr>
          <a:xfrm>
            <a:off x="6218829" y="3429000"/>
            <a:ext cx="5869596" cy="3163586"/>
          </a:xfrm>
          <a:prstGeom prst="rect">
            <a:avLst/>
          </a:prstGeom>
        </p:spPr>
      </p:pic>
      <p:sp>
        <p:nvSpPr>
          <p:cNvPr id="7" name="标题 1">
            <a:extLst>
              <a:ext uri="{FF2B5EF4-FFF2-40B4-BE49-F238E27FC236}">
                <a16:creationId xmlns:a16="http://schemas.microsoft.com/office/drawing/2014/main" id="{8E373EA3-066E-5DB0-06C8-296F2D2BA107}"/>
              </a:ext>
            </a:extLst>
          </p:cNvPr>
          <p:cNvSpPr>
            <a:spLocks noGrp="1"/>
          </p:cNvSpPr>
          <p:nvPr>
            <p:ph type="title"/>
          </p:nvPr>
        </p:nvSpPr>
        <p:spPr>
          <a:xfrm>
            <a:off x="838200" y="0"/>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QPLEX</a:t>
            </a:r>
            <a:endParaRPr lang="zh-CN" altLang="en-US" b="1" dirty="0">
              <a:solidFill>
                <a:schemeClr val="accent1"/>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91188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198" y="0"/>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Identity-Aware Diversity</a:t>
            </a:r>
            <a:endParaRPr lang="zh-CN" altLang="en-US" b="1" dirty="0">
              <a:solidFill>
                <a:schemeClr val="accent1"/>
              </a:solidFill>
              <a:latin typeface="Arial" panose="020B0604020202020204" pitchFamily="34" charset="0"/>
              <a:ea typeface="黑体" panose="02010609060101010101" pitchFamily="49" charset="-122"/>
            </a:endParaRP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838200" y="1825625"/>
            <a:ext cx="10515600" cy="1603375"/>
          </a:xfrm>
        </p:spPr>
        <p:txBody>
          <a:bodyPr/>
          <a:lstStyle/>
          <a:p>
            <a:r>
              <a:rPr lang="zh-CN" altLang="en-US" dirty="0">
                <a:latin typeface="Arial" panose="020B0604020202020204" pitchFamily="34" charset="0"/>
                <a:ea typeface="黑体" panose="02010609060101010101" pitchFamily="49" charset="-122"/>
              </a:rPr>
              <a:t>期望每个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采取不同的动作并获得不同的观测</a:t>
            </a:r>
          </a:p>
        </p:txBody>
      </p:sp>
      <p:pic>
        <p:nvPicPr>
          <p:cNvPr id="7" name="图片 6">
            <a:extLst>
              <a:ext uri="{FF2B5EF4-FFF2-40B4-BE49-F238E27FC236}">
                <a16:creationId xmlns:a16="http://schemas.microsoft.com/office/drawing/2014/main" id="{C10C8FAE-6943-5BBB-30E4-21D99697F138}"/>
              </a:ext>
            </a:extLst>
          </p:cNvPr>
          <p:cNvPicPr>
            <a:picLocks noChangeAspect="1"/>
          </p:cNvPicPr>
          <p:nvPr/>
        </p:nvPicPr>
        <p:blipFill>
          <a:blip r:embed="rId3"/>
          <a:stretch>
            <a:fillRect/>
          </a:stretch>
        </p:blipFill>
        <p:spPr>
          <a:xfrm>
            <a:off x="936427" y="2569893"/>
            <a:ext cx="10319143" cy="934370"/>
          </a:xfrm>
          <a:prstGeom prst="rect">
            <a:avLst/>
          </a:prstGeom>
        </p:spPr>
      </p:pic>
      <p:sp>
        <p:nvSpPr>
          <p:cNvPr id="8" name="文本框 7">
            <a:extLst>
              <a:ext uri="{FF2B5EF4-FFF2-40B4-BE49-F238E27FC236}">
                <a16:creationId xmlns:a16="http://schemas.microsoft.com/office/drawing/2014/main" id="{0C2801FF-50CF-E957-389C-7488D8405699}"/>
              </a:ext>
            </a:extLst>
          </p:cNvPr>
          <p:cNvSpPr txBox="1"/>
          <p:nvPr/>
        </p:nvSpPr>
        <p:spPr>
          <a:xfrm>
            <a:off x="3061373" y="4846365"/>
            <a:ext cx="6069250"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最大化个体轨迹和</a:t>
            </a:r>
            <a:r>
              <a:rPr lang="en-US" altLang="zh-CN" dirty="0"/>
              <a:t>id</a:t>
            </a:r>
            <a:r>
              <a:rPr lang="zh-CN" altLang="en-US" dirty="0"/>
              <a:t>的互信息，关系越密切，互信息越大</a:t>
            </a:r>
          </a:p>
        </p:txBody>
      </p:sp>
      <p:pic>
        <p:nvPicPr>
          <p:cNvPr id="10" name="图片 9">
            <a:extLst>
              <a:ext uri="{FF2B5EF4-FFF2-40B4-BE49-F238E27FC236}">
                <a16:creationId xmlns:a16="http://schemas.microsoft.com/office/drawing/2014/main" id="{F1348E16-3069-45A4-6010-2A6E62CEF197}"/>
              </a:ext>
            </a:extLst>
          </p:cNvPr>
          <p:cNvPicPr>
            <a:picLocks noChangeAspect="1"/>
          </p:cNvPicPr>
          <p:nvPr/>
        </p:nvPicPr>
        <p:blipFill>
          <a:blip r:embed="rId4"/>
          <a:stretch>
            <a:fillRect/>
          </a:stretch>
        </p:blipFill>
        <p:spPr>
          <a:xfrm>
            <a:off x="3435551" y="3632580"/>
            <a:ext cx="4730089" cy="771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3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198" y="0"/>
            <a:ext cx="10515600" cy="1325563"/>
          </a:xfrm>
        </p:spPr>
        <p:txBody>
          <a:bodyPr vert="horz" lIns="91440" tIns="45720" rIns="91440" bIns="45720" rtlCol="0" anchor="ct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Identity-Aware Diversity</a:t>
            </a:r>
            <a:endParaRPr lang="zh-CN" altLang="en-US" b="1" dirty="0">
              <a:solidFill>
                <a:schemeClr val="accent1"/>
              </a:solidFill>
              <a:latin typeface="Arial" panose="020B0604020202020204" pitchFamily="34" charset="0"/>
              <a:ea typeface="黑体" panose="02010609060101010101" pitchFamily="49" charset="-122"/>
            </a:endParaRP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838200" y="1825625"/>
            <a:ext cx="10515600" cy="1603375"/>
          </a:xfrm>
        </p:spPr>
        <p:txBody>
          <a:bodyPr/>
          <a:lstStyle/>
          <a:p>
            <a:r>
              <a:rPr lang="zh-CN" altLang="en-US" dirty="0">
                <a:latin typeface="Arial" panose="020B0604020202020204" pitchFamily="34" charset="0"/>
                <a:ea typeface="黑体" panose="02010609060101010101" pitchFamily="49" charset="-122"/>
              </a:rPr>
              <a:t>期望每个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采取不同的动作并获得不同的观测</a:t>
            </a:r>
          </a:p>
        </p:txBody>
      </p:sp>
      <p:pic>
        <p:nvPicPr>
          <p:cNvPr id="7" name="图片 6">
            <a:extLst>
              <a:ext uri="{FF2B5EF4-FFF2-40B4-BE49-F238E27FC236}">
                <a16:creationId xmlns:a16="http://schemas.microsoft.com/office/drawing/2014/main" id="{C10C8FAE-6943-5BBB-30E4-21D99697F138}"/>
              </a:ext>
            </a:extLst>
          </p:cNvPr>
          <p:cNvPicPr>
            <a:picLocks noChangeAspect="1"/>
          </p:cNvPicPr>
          <p:nvPr/>
        </p:nvPicPr>
        <p:blipFill>
          <a:blip r:embed="rId3"/>
          <a:stretch>
            <a:fillRect/>
          </a:stretch>
        </p:blipFill>
        <p:spPr>
          <a:xfrm>
            <a:off x="936427" y="2569893"/>
            <a:ext cx="10319143" cy="934370"/>
          </a:xfrm>
          <a:prstGeom prst="rect">
            <a:avLst/>
          </a:prstGeom>
        </p:spPr>
      </p:pic>
      <p:sp>
        <p:nvSpPr>
          <p:cNvPr id="8" name="文本框 7">
            <a:extLst>
              <a:ext uri="{FF2B5EF4-FFF2-40B4-BE49-F238E27FC236}">
                <a16:creationId xmlns:a16="http://schemas.microsoft.com/office/drawing/2014/main" id="{0C2801FF-50CF-E957-389C-7488D8405699}"/>
              </a:ext>
            </a:extLst>
          </p:cNvPr>
          <p:cNvSpPr txBox="1"/>
          <p:nvPr/>
        </p:nvSpPr>
        <p:spPr>
          <a:xfrm>
            <a:off x="363792" y="5303566"/>
            <a:ext cx="7339033" cy="369332"/>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最大化个体轨迹和</a:t>
            </a:r>
            <a:r>
              <a:rPr lang="en-US" altLang="zh-CN" dirty="0"/>
              <a:t>id</a:t>
            </a:r>
            <a:r>
              <a:rPr lang="zh-CN" altLang="en-US" dirty="0"/>
              <a:t>的互信息，关系越密切，互信息越大</a:t>
            </a:r>
          </a:p>
        </p:txBody>
      </p:sp>
      <p:pic>
        <p:nvPicPr>
          <p:cNvPr id="10" name="图片 9">
            <a:extLst>
              <a:ext uri="{FF2B5EF4-FFF2-40B4-BE49-F238E27FC236}">
                <a16:creationId xmlns:a16="http://schemas.microsoft.com/office/drawing/2014/main" id="{F1348E16-3069-45A4-6010-2A6E62CEF197}"/>
              </a:ext>
            </a:extLst>
          </p:cNvPr>
          <p:cNvPicPr>
            <a:picLocks noChangeAspect="1"/>
          </p:cNvPicPr>
          <p:nvPr/>
        </p:nvPicPr>
        <p:blipFill>
          <a:blip r:embed="rId4"/>
          <a:stretch>
            <a:fillRect/>
          </a:stretch>
        </p:blipFill>
        <p:spPr>
          <a:xfrm>
            <a:off x="1210966" y="3799767"/>
            <a:ext cx="4730089" cy="77133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EA5DA84-D00B-C9FF-E455-2E25C0FE1FBC}"/>
                  </a:ext>
                </a:extLst>
              </p:cNvPr>
              <p:cNvSpPr txBox="1"/>
              <p:nvPr/>
            </p:nvSpPr>
            <p:spPr>
              <a:xfrm>
                <a:off x="6043413" y="3990506"/>
                <a:ext cx="56452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𝐼</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𝑦</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𝐾𝐿</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𝑝</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𝑥</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𝑝</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𝑥</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𝑝</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m:t>
                      </m:r>
                    </m:oMath>
                  </m:oMathPara>
                </a14:m>
                <a:endParaRPr lang="zh-CN" altLang="en-US" sz="3200" dirty="0"/>
              </a:p>
            </p:txBody>
          </p:sp>
        </mc:Choice>
        <mc:Fallback xmlns="">
          <p:sp>
            <p:nvSpPr>
              <p:cNvPr id="11" name="文本框 10">
                <a:extLst>
                  <a:ext uri="{FF2B5EF4-FFF2-40B4-BE49-F238E27FC236}">
                    <a16:creationId xmlns:a16="http://schemas.microsoft.com/office/drawing/2014/main" id="{FEA5DA84-D00B-C9FF-E455-2E25C0FE1FBC}"/>
                  </a:ext>
                </a:extLst>
              </p:cNvPr>
              <p:cNvSpPr txBox="1">
                <a:spLocks noRot="1" noChangeAspect="1" noMove="1" noResize="1" noEditPoints="1" noAdjustHandles="1" noChangeArrowheads="1" noChangeShapeType="1" noTextEdit="1"/>
              </p:cNvSpPr>
              <p:nvPr/>
            </p:nvSpPr>
            <p:spPr>
              <a:xfrm>
                <a:off x="6043413" y="3990506"/>
                <a:ext cx="5645263" cy="49244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7239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0C8162-C8A0-721D-13D9-ACCBB9CF70B6}"/>
              </a:ext>
            </a:extLst>
          </p:cNvPr>
          <p:cNvPicPr>
            <a:picLocks noChangeAspect="1"/>
          </p:cNvPicPr>
          <p:nvPr/>
        </p:nvPicPr>
        <p:blipFill>
          <a:blip r:embed="rId3"/>
          <a:stretch>
            <a:fillRect/>
          </a:stretch>
        </p:blipFill>
        <p:spPr>
          <a:xfrm>
            <a:off x="779609" y="4992212"/>
            <a:ext cx="10813213" cy="147620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6F752F88-B4CD-5927-4B20-EB000341B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79" y="1816343"/>
            <a:ext cx="5205031" cy="1612657"/>
          </a:xfrm>
          <a:prstGeom prst="rect">
            <a:avLst/>
          </a:prstGeom>
        </p:spPr>
      </p:pic>
      <p:sp>
        <p:nvSpPr>
          <p:cNvPr id="10" name="文本框 9">
            <a:extLst>
              <a:ext uri="{FF2B5EF4-FFF2-40B4-BE49-F238E27FC236}">
                <a16:creationId xmlns:a16="http://schemas.microsoft.com/office/drawing/2014/main" id="{89A15630-EDD9-705B-374B-F3A5C29C16DF}"/>
              </a:ext>
            </a:extLst>
          </p:cNvPr>
          <p:cNvSpPr txBox="1"/>
          <p:nvPr/>
        </p:nvSpPr>
        <p:spPr>
          <a:xfrm>
            <a:off x="242613" y="3592827"/>
            <a:ext cx="11706773" cy="115249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sz="1600" dirty="0"/>
              <a:t>给定神经网络参数</a:t>
            </a:r>
            <a:r>
              <a:rPr lang="en-US" altLang="zh-CN" sz="1600" dirty="0"/>
              <a:t>θ</a:t>
            </a:r>
            <a:r>
              <a:rPr lang="zh-CN" altLang="en-US" sz="1600" dirty="0"/>
              <a:t>的情况下，出现行动状态序列</a:t>
            </a:r>
            <a:r>
              <a:rPr lang="en-US" altLang="zh-CN" sz="1600" dirty="0"/>
              <a:t>τ</a:t>
            </a:r>
            <a:r>
              <a:rPr lang="zh-CN" altLang="en-US" sz="1600" dirty="0"/>
              <a:t>的概率</a:t>
            </a:r>
            <a:r>
              <a:rPr lang="en-US" altLang="zh-CN" sz="1600" dirty="0"/>
              <a:t>:</a:t>
            </a:r>
          </a:p>
          <a:p>
            <a:r>
              <a:rPr lang="zh-CN" altLang="en-US" sz="1600" dirty="0"/>
              <a:t>以下概率的乘积：初始状态出现的概率；给定当前状态，采取某一个行动的概率；以及采取该行动之后，基于该行动以及当前状态返回下一个状态的概率</a:t>
            </a:r>
          </a:p>
        </p:txBody>
      </p:sp>
      <p:cxnSp>
        <p:nvCxnSpPr>
          <p:cNvPr id="14" name="直接连接符 13">
            <a:extLst>
              <a:ext uri="{FF2B5EF4-FFF2-40B4-BE49-F238E27FC236}">
                <a16:creationId xmlns:a16="http://schemas.microsoft.com/office/drawing/2014/main" id="{1A562ED6-CAE0-6E62-EAB5-805C49FAA56A}"/>
              </a:ext>
            </a:extLst>
          </p:cNvPr>
          <p:cNvCxnSpPr/>
          <p:nvPr/>
        </p:nvCxnSpPr>
        <p:spPr>
          <a:xfrm>
            <a:off x="5873663" y="1883086"/>
            <a:ext cx="0" cy="142476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3A401D5-5760-281E-AD2F-C59AD68AD712}"/>
                  </a:ext>
                </a:extLst>
              </p:cNvPr>
              <p:cNvSpPr txBox="1"/>
              <p:nvPr/>
            </p:nvSpPr>
            <p:spPr>
              <a:xfrm>
                <a:off x="6186216" y="2528724"/>
                <a:ext cx="4109074"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𝑇</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e>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oMath>
                  </m:oMathPara>
                </a14:m>
                <a:endParaRPr lang="zh-CN" altLang="en-US" dirty="0"/>
              </a:p>
            </p:txBody>
          </p:sp>
        </mc:Choice>
        <mc:Fallback xmlns="">
          <p:sp>
            <p:nvSpPr>
              <p:cNvPr id="15" name="文本框 14">
                <a:extLst>
                  <a:ext uri="{FF2B5EF4-FFF2-40B4-BE49-F238E27FC236}">
                    <a16:creationId xmlns:a16="http://schemas.microsoft.com/office/drawing/2014/main" id="{63A401D5-5760-281E-AD2F-C59AD68AD712}"/>
                  </a:ext>
                </a:extLst>
              </p:cNvPr>
              <p:cNvSpPr txBox="1">
                <a:spLocks noRot="1" noChangeAspect="1" noMove="1" noResize="1" noEditPoints="1" noAdjustHandles="1" noChangeArrowheads="1" noChangeShapeType="1" noTextEdit="1"/>
              </p:cNvSpPr>
              <p:nvPr/>
            </p:nvSpPr>
            <p:spPr>
              <a:xfrm>
                <a:off x="6186216" y="2528724"/>
                <a:ext cx="4109074" cy="7791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AB35F99-0202-17F6-FA66-11218DA2DA79}"/>
                  </a:ext>
                </a:extLst>
              </p:cNvPr>
              <p:cNvSpPr txBox="1"/>
              <p:nvPr/>
            </p:nvSpPr>
            <p:spPr>
              <a:xfrm>
                <a:off x="6107488" y="1670645"/>
                <a:ext cx="5190588"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𝑇</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e>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r>
                            <a:rPr lang="en-US" altLang="zh-CN" b="0" i="1" smtClean="0">
                              <a:latin typeface="Cambria Math" panose="02040503050406030204" pitchFamily="18" charset="0"/>
                            </a:rPr>
                            <m:t>)</m:t>
                          </m:r>
                        </m:e>
                      </m:nary>
                    </m:oMath>
                  </m:oMathPara>
                </a14:m>
                <a:endParaRPr lang="zh-CN" altLang="en-US" dirty="0"/>
              </a:p>
            </p:txBody>
          </p:sp>
        </mc:Choice>
        <mc:Fallback xmlns="">
          <p:sp>
            <p:nvSpPr>
              <p:cNvPr id="16" name="文本框 15">
                <a:extLst>
                  <a:ext uri="{FF2B5EF4-FFF2-40B4-BE49-F238E27FC236}">
                    <a16:creationId xmlns:a16="http://schemas.microsoft.com/office/drawing/2014/main" id="{5AB35F99-0202-17F6-FA66-11218DA2DA79}"/>
                  </a:ext>
                </a:extLst>
              </p:cNvPr>
              <p:cNvSpPr txBox="1">
                <a:spLocks noRot="1" noChangeAspect="1" noMove="1" noResize="1" noEditPoints="1" noAdjustHandles="1" noChangeArrowheads="1" noChangeShapeType="1" noTextEdit="1"/>
              </p:cNvSpPr>
              <p:nvPr/>
            </p:nvSpPr>
            <p:spPr>
              <a:xfrm>
                <a:off x="6107488" y="1670645"/>
                <a:ext cx="5190588" cy="779124"/>
              </a:xfrm>
              <a:prstGeom prst="rect">
                <a:avLst/>
              </a:prstGeom>
              <a:blipFill>
                <a:blip r:embed="rId7"/>
                <a:stretch>
                  <a:fillRect/>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ED944C9-BD7D-9C8D-5B83-6A8451C463FE}"/>
              </a:ext>
            </a:extLst>
          </p:cNvPr>
          <p:cNvSpPr>
            <a:spLocks noGrp="1"/>
          </p:cNvSpPr>
          <p:nvPr>
            <p:ph type="title"/>
          </p:nvPr>
        </p:nvSpPr>
        <p:spPr>
          <a:xfrm>
            <a:off x="838200" y="-332534"/>
            <a:ext cx="10515600" cy="1325563"/>
          </a:xfrm>
        </p:spPr>
        <p:txBody>
          <a:bodyPr vert="horz" lIns="91440" tIns="45720" rIns="91440" bIns="45720" rtlCol="0" anchor="ctr">
            <a:normAutofit/>
          </a:bodyPr>
          <a:lstStyle/>
          <a:p>
            <a:pPr algn="ctr"/>
            <a:r>
              <a:rPr lang="en-US" altLang="zh-CN" sz="3600" b="1" dirty="0">
                <a:solidFill>
                  <a:schemeClr val="accent1"/>
                </a:solidFill>
                <a:latin typeface="Arial" panose="020B0604020202020204" pitchFamily="34" charset="0"/>
                <a:ea typeface="黑体" panose="02010609060101010101" pitchFamily="49" charset="-122"/>
              </a:rPr>
              <a:t>Identity-Aware Diversity</a:t>
            </a:r>
            <a:endParaRPr lang="zh-CN" altLang="en-US" sz="3600" b="1" dirty="0">
              <a:solidFill>
                <a:schemeClr val="accent1"/>
              </a:solidFill>
              <a:latin typeface="Arial" panose="020B0604020202020204" pitchFamily="34" charset="0"/>
              <a:ea typeface="黑体" panose="02010609060101010101" pitchFamily="49" charset="-122"/>
            </a:endParaRPr>
          </a:p>
        </p:txBody>
      </p:sp>
      <p:pic>
        <p:nvPicPr>
          <p:cNvPr id="6" name="图片 5">
            <a:extLst>
              <a:ext uri="{FF2B5EF4-FFF2-40B4-BE49-F238E27FC236}">
                <a16:creationId xmlns:a16="http://schemas.microsoft.com/office/drawing/2014/main" id="{31F6BEB3-8052-72AA-9184-DABD0C885E3F}"/>
              </a:ext>
            </a:extLst>
          </p:cNvPr>
          <p:cNvPicPr>
            <a:picLocks noChangeAspect="1"/>
          </p:cNvPicPr>
          <p:nvPr/>
        </p:nvPicPr>
        <p:blipFill>
          <a:blip r:embed="rId8"/>
          <a:stretch>
            <a:fillRect/>
          </a:stretch>
        </p:blipFill>
        <p:spPr>
          <a:xfrm>
            <a:off x="1693389" y="681715"/>
            <a:ext cx="8805222" cy="7972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834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0C8162-C8A0-721D-13D9-ACCBB9CF70B6}"/>
              </a:ext>
            </a:extLst>
          </p:cNvPr>
          <p:cNvPicPr>
            <a:picLocks noChangeAspect="1"/>
          </p:cNvPicPr>
          <p:nvPr/>
        </p:nvPicPr>
        <p:blipFill>
          <a:blip r:embed="rId3"/>
          <a:stretch>
            <a:fillRect/>
          </a:stretch>
        </p:blipFill>
        <p:spPr>
          <a:xfrm>
            <a:off x="453419" y="369783"/>
            <a:ext cx="10813213" cy="1476207"/>
          </a:xfrm>
          <a:prstGeom prst="rect">
            <a:avLst/>
          </a:prstGeom>
        </p:spPr>
      </p:pic>
      <p:sp>
        <p:nvSpPr>
          <p:cNvPr id="2" name="乘号 1">
            <a:extLst>
              <a:ext uri="{FF2B5EF4-FFF2-40B4-BE49-F238E27FC236}">
                <a16:creationId xmlns:a16="http://schemas.microsoft.com/office/drawing/2014/main" id="{52B46784-A002-3274-AA94-3E32479144E5}"/>
              </a:ext>
            </a:extLst>
          </p:cNvPr>
          <p:cNvSpPr/>
          <p:nvPr/>
        </p:nvSpPr>
        <p:spPr>
          <a:xfrm>
            <a:off x="2979174" y="116510"/>
            <a:ext cx="1356851" cy="1729480"/>
          </a:xfrm>
          <a:prstGeom prst="mathMultiply">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BDF6FB4-5F87-5AE3-DBA9-413DDEB44FA0}"/>
              </a:ext>
            </a:extLst>
          </p:cNvPr>
          <p:cNvSpPr txBox="1"/>
          <p:nvPr/>
        </p:nvSpPr>
        <p:spPr>
          <a:xfrm>
            <a:off x="4782549" y="1838378"/>
            <a:ext cx="2154951" cy="416011"/>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en-US" altLang="zh-CN" dirty="0"/>
              <a:t>action-aware diversity</a:t>
            </a:r>
            <a:endParaRPr lang="zh-CN" altLang="en-US" dirty="0"/>
          </a:p>
        </p:txBody>
      </p:sp>
      <p:sp>
        <p:nvSpPr>
          <p:cNvPr id="26" name="文本框 25">
            <a:extLst>
              <a:ext uri="{FF2B5EF4-FFF2-40B4-BE49-F238E27FC236}">
                <a16:creationId xmlns:a16="http://schemas.microsoft.com/office/drawing/2014/main" id="{0005491D-2CF7-7EFD-EDCF-9C45DA0420AB}"/>
              </a:ext>
            </a:extLst>
          </p:cNvPr>
          <p:cNvSpPr txBox="1"/>
          <p:nvPr/>
        </p:nvSpPr>
        <p:spPr>
          <a:xfrm>
            <a:off x="7527293" y="1845990"/>
            <a:ext cx="2683837" cy="416011"/>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zh-CN" altLang="en-US" dirty="0"/>
              <a:t>observation-aware diversity</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B7807F2-3F9D-45D9-1312-3A7A878DD2F5}"/>
                  </a:ext>
                </a:extLst>
              </p:cNvPr>
              <p:cNvSpPr txBox="1"/>
              <p:nvPr/>
            </p:nvSpPr>
            <p:spPr>
              <a:xfrm>
                <a:off x="5368929" y="2352536"/>
                <a:ext cx="982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r>
                        <a:rPr lang="en-US" altLang="zh-CN" b="0" i="1" smtClean="0">
                          <a:latin typeface="Cambria Math" panose="02040503050406030204" pitchFamily="18" charset="0"/>
                        </a:rPr>
                        <m:t>|</m:t>
                      </m:r>
                      <m:r>
                        <a:rPr lang="zh-CN" altLang="en-US" b="0" i="1" smtClean="0">
                          <a:latin typeface="Cambria Math" panose="02040503050406030204" pitchFamily="18" charset="0"/>
                        </a:rPr>
                        <m:t>𝜏</m:t>
                      </m:r>
                      <m:r>
                        <a:rPr lang="en-US" altLang="zh-CN" b="0" i="1" smtClean="0">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9B7807F2-3F9D-45D9-1312-3A7A878DD2F5}"/>
                  </a:ext>
                </a:extLst>
              </p:cNvPr>
              <p:cNvSpPr txBox="1">
                <a:spLocks noRot="1" noChangeAspect="1" noMove="1" noResize="1" noEditPoints="1" noAdjustHandles="1" noChangeArrowheads="1" noChangeShapeType="1" noTextEdit="1"/>
              </p:cNvSpPr>
              <p:nvPr/>
            </p:nvSpPr>
            <p:spPr>
              <a:xfrm>
                <a:off x="5368929" y="2352536"/>
                <a:ext cx="982192" cy="276999"/>
              </a:xfrm>
              <a:prstGeom prst="rect">
                <a:avLst/>
              </a:prstGeom>
              <a:blipFill>
                <a:blip r:embed="rId4"/>
                <a:stretch>
                  <a:fillRect l="-4969" t="-2222" r="-8075"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702582F-91D2-72D0-E6B4-3AE3951E45B7}"/>
                  </a:ext>
                </a:extLst>
              </p:cNvPr>
              <p:cNvSpPr txBox="1"/>
              <p:nvPr/>
            </p:nvSpPr>
            <p:spPr>
              <a:xfrm>
                <a:off x="8235032" y="2352535"/>
                <a:ext cx="12683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𝑜</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𝑖𝑑</m:t>
                      </m:r>
                      <m:r>
                        <a:rPr lang="en-US" altLang="zh-CN" b="0" i="1" smtClean="0">
                          <a:latin typeface="Cambria Math" panose="02040503050406030204" pitchFamily="18" charset="0"/>
                        </a:rPr>
                        <m:t>|</m:t>
                      </m:r>
                      <m:r>
                        <a:rPr lang="zh-CN" altLang="en-US"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m:oMathPara>
                </a14:m>
                <a:endParaRPr lang="zh-CN" altLang="en-US" dirty="0"/>
              </a:p>
            </p:txBody>
          </p:sp>
        </mc:Choice>
        <mc:Fallback xmlns="">
          <p:sp>
            <p:nvSpPr>
              <p:cNvPr id="28" name="文本框 27">
                <a:extLst>
                  <a:ext uri="{FF2B5EF4-FFF2-40B4-BE49-F238E27FC236}">
                    <a16:creationId xmlns:a16="http://schemas.microsoft.com/office/drawing/2014/main" id="{2702582F-91D2-72D0-E6B4-3AE3951E45B7}"/>
                  </a:ext>
                </a:extLst>
              </p:cNvPr>
              <p:cNvSpPr txBox="1">
                <a:spLocks noRot="1" noChangeAspect="1" noMove="1" noResize="1" noEditPoints="1" noAdjustHandles="1" noChangeArrowheads="1" noChangeShapeType="1" noTextEdit="1"/>
              </p:cNvSpPr>
              <p:nvPr/>
            </p:nvSpPr>
            <p:spPr>
              <a:xfrm>
                <a:off x="8235032" y="2352535"/>
                <a:ext cx="1268361" cy="276999"/>
              </a:xfrm>
              <a:prstGeom prst="rect">
                <a:avLst/>
              </a:prstGeom>
              <a:blipFill>
                <a:blip r:embed="rId5"/>
                <a:stretch>
                  <a:fillRect l="-3846" t="-2222" r="-5769" b="-35556"/>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27F79FC8-9466-6413-19AA-FD9399332076}"/>
              </a:ext>
            </a:extLst>
          </p:cNvPr>
          <p:cNvPicPr>
            <a:picLocks noChangeAspect="1"/>
          </p:cNvPicPr>
          <p:nvPr/>
        </p:nvPicPr>
        <p:blipFill>
          <a:blip r:embed="rId6"/>
          <a:stretch>
            <a:fillRect/>
          </a:stretch>
        </p:blipFill>
        <p:spPr>
          <a:xfrm>
            <a:off x="2688607" y="2739626"/>
            <a:ext cx="6807118" cy="3668891"/>
          </a:xfrm>
          <a:prstGeom prst="rect">
            <a:avLst/>
          </a:prstGeom>
        </p:spPr>
      </p:pic>
      <p:sp>
        <p:nvSpPr>
          <p:cNvPr id="31" name="矩形 30">
            <a:extLst>
              <a:ext uri="{FF2B5EF4-FFF2-40B4-BE49-F238E27FC236}">
                <a16:creationId xmlns:a16="http://schemas.microsoft.com/office/drawing/2014/main" id="{0E82DB70-8B32-054F-E2FD-06E6658A2D98}"/>
              </a:ext>
            </a:extLst>
          </p:cNvPr>
          <p:cNvSpPr/>
          <p:nvPr/>
        </p:nvSpPr>
        <p:spPr>
          <a:xfrm>
            <a:off x="2588120" y="4709652"/>
            <a:ext cx="2672654" cy="1160206"/>
          </a:xfrm>
          <a:prstGeom prst="rect">
            <a:avLst/>
          </a:prstGeom>
          <a:noFill/>
          <a:ln w="381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7411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DB42DFE-CEA0-AF30-62B0-10D7EB31CC26}"/>
                  </a:ext>
                </a:extLst>
              </p:cNvPr>
              <p:cNvSpPr txBox="1"/>
              <p:nvPr/>
            </p:nvSpPr>
            <p:spPr>
              <a:xfrm>
                <a:off x="3657599" y="3425651"/>
                <a:ext cx="6096000" cy="1131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=0</m:t>
                          </m:r>
                        </m:sub>
                        <m:sup>
                          <m:r>
                            <a:rPr lang="en-US" altLang="zh-CN" sz="2400" i="1">
                              <a:latin typeface="Cambria Math" panose="02040503050406030204" pitchFamily="18" charset="0"/>
                            </a:rPr>
                            <m:t>𝑇</m:t>
                          </m:r>
                          <m:r>
                            <a:rPr lang="en-US" altLang="zh-CN" sz="2400" i="1">
                              <a:latin typeface="Cambria Math" panose="02040503050406030204" pitchFamily="18" charset="0"/>
                            </a:rPr>
                            <m:t>−1</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𝑖𝑑</m:t>
                              </m:r>
                              <m:r>
                                <a:rPr lang="en-US" altLang="zh-CN" sz="2400" i="1">
                                  <a:latin typeface="Cambria Math" panose="02040503050406030204" pitchFamily="18" charset="0"/>
                                </a:rPr>
                                <m:t>,</m:t>
                              </m:r>
                              <m:r>
                                <a:rPr lang="en-US" altLang="zh-CN" sz="2400" i="1">
                                  <a:latin typeface="Cambria Math" panose="02040503050406030204" pitchFamily="18" charset="0"/>
                                </a:rPr>
                                <m:t>𝑟</m:t>
                              </m:r>
                            </m:sub>
                          </m:sSub>
                          <m:r>
                            <a:rPr lang="en-US" altLang="zh-CN" sz="2400" i="1">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e>
                              </m:d>
                            </m:den>
                          </m:f>
                          <m:r>
                            <a:rPr lang="en-US" altLang="zh-CN" sz="2400" b="0" i="1" smtClean="0">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den>
                          </m:f>
                          <m:r>
                            <a:rPr lang="en-US" altLang="zh-CN" sz="2400" i="1">
                              <a:latin typeface="Cambria Math" panose="02040503050406030204" pitchFamily="18" charset="0"/>
                            </a:rPr>
                            <m:t>]</m:t>
                          </m:r>
                        </m:e>
                      </m:nary>
                    </m:oMath>
                  </m:oMathPara>
                </a14:m>
                <a:endParaRPr lang="zh-CN" altLang="en-US" sz="2400" dirty="0"/>
              </a:p>
            </p:txBody>
          </p:sp>
        </mc:Choice>
        <mc:Fallback xmlns="">
          <p:sp>
            <p:nvSpPr>
              <p:cNvPr id="17" name="文本框 16">
                <a:extLst>
                  <a:ext uri="{FF2B5EF4-FFF2-40B4-BE49-F238E27FC236}">
                    <a16:creationId xmlns:a16="http://schemas.microsoft.com/office/drawing/2014/main" id="{ADB42DFE-CEA0-AF30-62B0-10D7EB31CC26}"/>
                  </a:ext>
                </a:extLst>
              </p:cNvPr>
              <p:cNvSpPr txBox="1">
                <a:spLocks noRot="1" noChangeAspect="1" noMove="1" noResize="1" noEditPoints="1" noAdjustHandles="1" noChangeArrowheads="1" noChangeShapeType="1" noTextEdit="1"/>
              </p:cNvSpPr>
              <p:nvPr/>
            </p:nvSpPr>
            <p:spPr>
              <a:xfrm>
                <a:off x="3657599" y="3425651"/>
                <a:ext cx="6096000" cy="1131143"/>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0C8162-C8A0-721D-13D9-ACCBB9CF70B6}"/>
              </a:ext>
            </a:extLst>
          </p:cNvPr>
          <p:cNvPicPr>
            <a:picLocks noChangeAspect="1"/>
          </p:cNvPicPr>
          <p:nvPr/>
        </p:nvPicPr>
        <p:blipFill>
          <a:blip r:embed="rId4"/>
          <a:stretch>
            <a:fillRect/>
          </a:stretch>
        </p:blipFill>
        <p:spPr>
          <a:xfrm>
            <a:off x="453419" y="369783"/>
            <a:ext cx="10813213" cy="1476207"/>
          </a:xfrm>
          <a:prstGeom prst="rect">
            <a:avLst/>
          </a:prstGeom>
        </p:spPr>
      </p:pic>
      <p:sp>
        <p:nvSpPr>
          <p:cNvPr id="2" name="乘号 1">
            <a:extLst>
              <a:ext uri="{FF2B5EF4-FFF2-40B4-BE49-F238E27FC236}">
                <a16:creationId xmlns:a16="http://schemas.microsoft.com/office/drawing/2014/main" id="{52B46784-A002-3274-AA94-3E32479144E5}"/>
              </a:ext>
            </a:extLst>
          </p:cNvPr>
          <p:cNvSpPr/>
          <p:nvPr/>
        </p:nvSpPr>
        <p:spPr>
          <a:xfrm>
            <a:off x="2979174" y="116510"/>
            <a:ext cx="1356851" cy="1729480"/>
          </a:xfrm>
          <a:prstGeom prst="mathMultiply">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898097F-49D4-B87C-D944-168697D0B4E9}"/>
                  </a:ext>
                </a:extLst>
              </p:cNvPr>
              <p:cNvSpPr txBox="1"/>
              <p:nvPr/>
            </p:nvSpPr>
            <p:spPr>
              <a:xfrm>
                <a:off x="293250" y="2099263"/>
                <a:ext cx="11294246"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−1</m:t>
                          </m:r>
                        </m:sup>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𝑖𝑑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𝑙𝑜𝑔</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𝑖𝑑</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=0</m:t>
                              </m:r>
                            </m:sub>
                            <m:sup>
                              <m:r>
                                <a:rPr lang="en-US" altLang="zh-CN" sz="2400" i="1">
                                  <a:latin typeface="Cambria Math" panose="02040503050406030204" pitchFamily="18" charset="0"/>
                                </a:rPr>
                                <m:t>𝑇</m:t>
                              </m:r>
                              <m:r>
                                <a:rPr lang="en-US" altLang="zh-CN" sz="2400" i="1">
                                  <a:latin typeface="Cambria Math" panose="02040503050406030204" pitchFamily="18" charset="0"/>
                                </a:rPr>
                                <m:t>−1</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𝑖𝑑</m:t>
                                  </m:r>
                                  <m:r>
                                    <a:rPr lang="en-US" altLang="zh-CN" sz="2400" i="1">
                                      <a:latin typeface="Cambria Math" panose="02040503050406030204" pitchFamily="18" charset="0"/>
                                    </a:rPr>
                                    <m:t>,</m:t>
                                  </m:r>
                                  <m:r>
                                    <a:rPr lang="en-US" altLang="zh-CN" sz="2400" i="1">
                                      <a:latin typeface="Cambria Math" panose="02040503050406030204" pitchFamily="18" charset="0"/>
                                    </a:rPr>
                                    <m:t>𝑟</m:t>
                                  </m:r>
                                </m:sub>
                              </m:sSub>
                              <m:r>
                                <a:rPr lang="en-US" altLang="zh-CN" sz="2400" i="1">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e>
                                  </m:d>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𝐾𝐿</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𝑖𝑑</m:t>
                              </m:r>
                              <m:r>
                                <a:rPr lang="en-US" altLang="zh-CN" sz="2400" b="0" i="1" smtClean="0">
                                  <a:latin typeface="Cambria Math" panose="02040503050406030204" pitchFamily="18" charset="0"/>
                                </a:rPr>
                                <m:t>)||</m:t>
                              </m:r>
                              <m:r>
                                <a:rPr lang="en-US" altLang="zh-CN" sz="2400" b="0" i="1" smtClean="0">
                                  <a:solidFill>
                                    <a:schemeClr val="accent1"/>
                                  </a:solidFill>
                                  <a:latin typeface="Cambria Math" panose="02040503050406030204" pitchFamily="18" charset="0"/>
                                </a:rPr>
                                <m:t>𝑞</m:t>
                              </m:r>
                              <m:r>
                                <a:rPr lang="en-US" altLang="zh-CN" sz="2400" b="0" i="1" smtClean="0">
                                  <a:solidFill>
                                    <a:schemeClr val="accent1"/>
                                  </a:solidFill>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a:rPr lang="en-US" altLang="zh-CN" sz="2400" b="0" i="1" smtClean="0">
                                      <a:solidFill>
                                        <a:schemeClr val="accent1"/>
                                      </a:solidFill>
                                      <a:latin typeface="Cambria Math" panose="02040503050406030204" pitchFamily="18" charset="0"/>
                                    </a:rPr>
                                    <m:t>𝑎</m:t>
                                  </m:r>
                                </m:e>
                                <m:sub>
                                  <m:r>
                                    <a:rPr lang="en-US" altLang="zh-CN" sz="2400" b="0" i="1" smtClean="0">
                                      <a:solidFill>
                                        <a:schemeClr val="accent1"/>
                                      </a:solidFill>
                                      <a:latin typeface="Cambria Math" panose="02040503050406030204" pitchFamily="18" charset="0"/>
                                    </a:rPr>
                                    <m:t>𝑡</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a:rPr lang="zh-CN" altLang="en-US" sz="2400" b="0" i="1" smtClean="0">
                                      <a:solidFill>
                                        <a:schemeClr val="accent1"/>
                                      </a:solidFill>
                                      <a:latin typeface="Cambria Math" panose="02040503050406030204" pitchFamily="18" charset="0"/>
                                    </a:rPr>
                                    <m:t>𝜏</m:t>
                                  </m:r>
                                </m:e>
                                <m:sub>
                                  <m:r>
                                    <a:rPr lang="en-US" altLang="zh-CN" sz="2400" b="0" i="1" smtClean="0">
                                      <a:solidFill>
                                        <a:schemeClr val="accent1"/>
                                      </a:solidFill>
                                      <a:latin typeface="Cambria Math" panose="02040503050406030204" pitchFamily="18" charset="0"/>
                                    </a:rPr>
                                    <m:t>𝑖</m:t>
                                  </m:r>
                                </m:sub>
                              </m:sSub>
                              <m:r>
                                <a:rPr lang="en-US" altLang="zh-CN" sz="2400" b="0" i="1" smtClean="0">
                                  <a:solidFill>
                                    <a:schemeClr val="accent1"/>
                                  </a:solidFill>
                                  <a:latin typeface="Cambria Math" panose="02040503050406030204" pitchFamily="18" charset="0"/>
                                </a:rPr>
                                <m:t>,</m:t>
                              </m:r>
                              <m:r>
                                <a:rPr lang="en-US" altLang="zh-CN" sz="2400" b="0" i="1" smtClean="0">
                                  <a:solidFill>
                                    <a:schemeClr val="accent1"/>
                                  </a:solidFill>
                                  <a:latin typeface="Cambria Math" panose="02040503050406030204" pitchFamily="18" charset="0"/>
                                </a:rPr>
                                <m:t>𝑖𝑑</m:t>
                              </m:r>
                              <m:r>
                                <a:rPr lang="en-US" altLang="zh-CN" sz="2400" b="0" i="1" smtClean="0">
                                  <a:solidFill>
                                    <a:schemeClr val="accent1"/>
                                  </a:solidFill>
                                  <a:latin typeface="Cambria Math" panose="02040503050406030204" pitchFamily="18" charset="0"/>
                                </a:rPr>
                                <m:t>))]</m:t>
                              </m:r>
                            </m:e>
                          </m:nary>
                        </m:e>
                      </m:nary>
                    </m:oMath>
                  </m:oMathPara>
                </a14:m>
                <a:endParaRPr lang="zh-CN" altLang="en-US" sz="2400" dirty="0"/>
              </a:p>
            </p:txBody>
          </p:sp>
        </mc:Choice>
        <mc:Fallback xmlns="">
          <p:sp>
            <p:nvSpPr>
              <p:cNvPr id="3" name="文本框 2">
                <a:extLst>
                  <a:ext uri="{FF2B5EF4-FFF2-40B4-BE49-F238E27FC236}">
                    <a16:creationId xmlns:a16="http://schemas.microsoft.com/office/drawing/2014/main" id="{F898097F-49D4-B87C-D944-168697D0B4E9}"/>
                  </a:ext>
                </a:extLst>
              </p:cNvPr>
              <p:cNvSpPr txBox="1">
                <a:spLocks noRot="1" noChangeAspect="1" noMove="1" noResize="1" noEditPoints="1" noAdjustHandles="1" noChangeArrowheads="1" noChangeShapeType="1" noTextEdit="1"/>
              </p:cNvSpPr>
              <p:nvPr/>
            </p:nvSpPr>
            <p:spPr>
              <a:xfrm>
                <a:off x="293250" y="2099263"/>
                <a:ext cx="11294246" cy="1038811"/>
              </a:xfrm>
              <a:prstGeom prst="rect">
                <a:avLst/>
              </a:prstGeom>
              <a:blipFill>
                <a:blip r:embed="rId5"/>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B5870CDF-446C-87FC-F3D1-7C214076EE6A}"/>
              </a:ext>
            </a:extLst>
          </p:cNvPr>
          <p:cNvSpPr/>
          <p:nvPr/>
        </p:nvSpPr>
        <p:spPr>
          <a:xfrm>
            <a:off x="5692877" y="3515536"/>
            <a:ext cx="1582993" cy="487555"/>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8974DC8-4133-AFB0-6300-5C8C7B6DBC93}"/>
              </a:ext>
            </a:extLst>
          </p:cNvPr>
          <p:cNvSpPr/>
          <p:nvPr/>
        </p:nvSpPr>
        <p:spPr>
          <a:xfrm>
            <a:off x="8047704" y="4059407"/>
            <a:ext cx="1582993" cy="487555"/>
          </a:xfrm>
          <a:prstGeom prst="rect">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80CB9A8-6E41-B9BA-C8C7-1ED4396B88FF}"/>
                  </a:ext>
                </a:extLst>
              </p:cNvPr>
              <p:cNvSpPr txBox="1"/>
              <p:nvPr/>
            </p:nvSpPr>
            <p:spPr>
              <a:xfrm>
                <a:off x="2571841" y="4758287"/>
                <a:ext cx="6096000" cy="11311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nary>
                        <m:naryPr>
                          <m:chr m:val="∑"/>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=0</m:t>
                          </m:r>
                        </m:sub>
                        <m:sup>
                          <m:r>
                            <a:rPr lang="en-US" altLang="zh-CN" sz="2400" i="1">
                              <a:latin typeface="Cambria Math" panose="02040503050406030204" pitchFamily="18" charset="0"/>
                            </a:rPr>
                            <m:t>𝑇</m:t>
                          </m:r>
                          <m:r>
                            <a:rPr lang="en-US" altLang="zh-CN" sz="2400" i="1">
                              <a:latin typeface="Cambria Math" panose="02040503050406030204" pitchFamily="18" charset="0"/>
                            </a:rPr>
                            <m:t>−1</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𝑖𝑑</m:t>
                              </m:r>
                              <m:r>
                                <a:rPr lang="en-US" altLang="zh-CN" sz="2400" i="1">
                                  <a:latin typeface="Cambria Math" panose="02040503050406030204" pitchFamily="18" charset="0"/>
                                </a:rPr>
                                <m:t>,</m:t>
                              </m:r>
                              <m:r>
                                <a:rPr lang="en-US" altLang="zh-CN" sz="2400" i="1">
                                  <a:latin typeface="Cambria Math" panose="02040503050406030204" pitchFamily="18" charset="0"/>
                                </a:rPr>
                                <m:t>𝑟</m:t>
                              </m:r>
                            </m:sub>
                          </m:sSub>
                          <m:r>
                            <a:rPr lang="en-US" altLang="zh-CN" sz="2400" i="1">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e>
                              </m:d>
                            </m:den>
                          </m:f>
                          <m:r>
                            <a:rPr lang="en-US" altLang="zh-CN" sz="2400" i="1">
                              <a:latin typeface="Cambria Math" panose="02040503050406030204" pitchFamily="18" charset="0"/>
                            </a:rPr>
                            <m:t>]</m:t>
                          </m:r>
                        </m:e>
                      </m:nary>
                    </m:oMath>
                  </m:oMathPara>
                </a14:m>
                <a:endParaRPr lang="zh-CN" altLang="en-US" sz="2400" dirty="0"/>
              </a:p>
            </p:txBody>
          </p:sp>
        </mc:Choice>
        <mc:Fallback xmlns="">
          <p:sp>
            <p:nvSpPr>
              <p:cNvPr id="18" name="文本框 17">
                <a:extLst>
                  <a:ext uri="{FF2B5EF4-FFF2-40B4-BE49-F238E27FC236}">
                    <a16:creationId xmlns:a16="http://schemas.microsoft.com/office/drawing/2014/main" id="{C80CB9A8-6E41-B9BA-C8C7-1ED4396B88FF}"/>
                  </a:ext>
                </a:extLst>
              </p:cNvPr>
              <p:cNvSpPr txBox="1">
                <a:spLocks noRot="1" noChangeAspect="1" noMove="1" noResize="1" noEditPoints="1" noAdjustHandles="1" noChangeArrowheads="1" noChangeShapeType="1" noTextEdit="1"/>
              </p:cNvSpPr>
              <p:nvPr/>
            </p:nvSpPr>
            <p:spPr>
              <a:xfrm>
                <a:off x="2571841" y="4758287"/>
                <a:ext cx="6096000" cy="1131143"/>
              </a:xfrm>
              <a:prstGeom prst="rect">
                <a:avLst/>
              </a:prstGeom>
              <a:blipFill>
                <a:blip r:embed="rId6"/>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6BF12828-880A-F435-4BFF-7B9EEACBD091}"/>
              </a:ext>
            </a:extLst>
          </p:cNvPr>
          <p:cNvPicPr>
            <a:picLocks noChangeAspect="1"/>
          </p:cNvPicPr>
          <p:nvPr/>
        </p:nvPicPr>
        <p:blipFill>
          <a:blip r:embed="rId7"/>
          <a:stretch>
            <a:fillRect/>
          </a:stretch>
        </p:blipFill>
        <p:spPr>
          <a:xfrm>
            <a:off x="7924799" y="5180718"/>
            <a:ext cx="4070555" cy="1178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13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EB1555D-44B6-B55B-DDD9-00879CEBB943}"/>
              </a:ext>
            </a:extLst>
          </p:cNvPr>
          <p:cNvSpPr txBox="1"/>
          <p:nvPr/>
        </p:nvSpPr>
        <p:spPr>
          <a:xfrm>
            <a:off x="281993" y="1096115"/>
            <a:ext cx="11628013" cy="2862322"/>
          </a:xfrm>
          <a:prstGeom prst="rect">
            <a:avLst/>
          </a:prstGeom>
          <a:noFill/>
        </p:spPr>
        <p:txBody>
          <a:bodyPr wrap="square">
            <a:spAutoFit/>
          </a:bodyPr>
          <a:lstStyle/>
          <a:p>
            <a:pPr algn="ctr"/>
            <a:r>
              <a:rPr lang="en-US" altLang="zh-CN" sz="6000" b="1" dirty="0">
                <a:solidFill>
                  <a:schemeClr val="accent1"/>
                </a:solidFill>
                <a:latin typeface="Arial" panose="020B0604020202020204" pitchFamily="34" charset="0"/>
                <a:cs typeface="Arial" panose="020B0604020202020204" pitchFamily="34" charset="0"/>
              </a:rPr>
              <a:t>Celebrating Diversity in Shared Multi-Agent Reinforcement Learning</a:t>
            </a:r>
            <a:endParaRPr lang="zh-CN" altLang="en-US" sz="6000" b="1" dirty="0">
              <a:solidFill>
                <a:schemeClr val="accent1"/>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7F84ECD-4F45-92B2-78D2-4998B795A7BF}"/>
              </a:ext>
            </a:extLst>
          </p:cNvPr>
          <p:cNvPicPr>
            <a:picLocks noChangeAspect="1"/>
          </p:cNvPicPr>
          <p:nvPr/>
        </p:nvPicPr>
        <p:blipFill>
          <a:blip r:embed="rId3"/>
          <a:stretch>
            <a:fillRect/>
          </a:stretch>
        </p:blipFill>
        <p:spPr>
          <a:xfrm>
            <a:off x="2642427" y="4124893"/>
            <a:ext cx="7254869" cy="1005927"/>
          </a:xfrm>
          <a:prstGeom prst="rect">
            <a:avLst/>
          </a:prstGeom>
        </p:spPr>
      </p:pic>
      <p:sp>
        <p:nvSpPr>
          <p:cNvPr id="9" name="文本框 8">
            <a:extLst>
              <a:ext uri="{FF2B5EF4-FFF2-40B4-BE49-F238E27FC236}">
                <a16:creationId xmlns:a16="http://schemas.microsoft.com/office/drawing/2014/main" id="{0FF568FA-0036-39D6-07FC-ABCC549ECF0D}"/>
              </a:ext>
            </a:extLst>
          </p:cNvPr>
          <p:cNvSpPr txBox="1"/>
          <p:nvPr/>
        </p:nvSpPr>
        <p:spPr>
          <a:xfrm>
            <a:off x="2307193" y="5297276"/>
            <a:ext cx="7925336" cy="369332"/>
          </a:xfrm>
          <a:prstGeom prst="rect">
            <a:avLst/>
          </a:prstGeom>
          <a:noFill/>
        </p:spPr>
        <p:txBody>
          <a:bodyPr wrap="square">
            <a:spAutoFit/>
          </a:bodyPr>
          <a:lstStyle/>
          <a:p>
            <a:pPr algn="ctr"/>
            <a:r>
              <a:rPr lang="zh-CN" altLang="en-US" dirty="0">
                <a:latin typeface="Arial" panose="020B0604020202020204" pitchFamily="34" charset="0"/>
                <a:cs typeface="Arial" panose="020B0604020202020204" pitchFamily="34" charset="0"/>
              </a:rPr>
              <a:t>35th Conference on Neural Information Processing Systems (NeurIPS 2021).</a:t>
            </a:r>
          </a:p>
        </p:txBody>
      </p:sp>
    </p:spTree>
    <p:extLst>
      <p:ext uri="{BB962C8B-B14F-4D97-AF65-F5344CB8AC3E}">
        <p14:creationId xmlns:p14="http://schemas.microsoft.com/office/powerpoint/2010/main" val="3084132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0C8162-C8A0-721D-13D9-ACCBB9CF70B6}"/>
              </a:ext>
            </a:extLst>
          </p:cNvPr>
          <p:cNvPicPr>
            <a:picLocks noChangeAspect="1"/>
          </p:cNvPicPr>
          <p:nvPr/>
        </p:nvPicPr>
        <p:blipFill>
          <a:blip r:embed="rId3"/>
          <a:stretch>
            <a:fillRect/>
          </a:stretch>
        </p:blipFill>
        <p:spPr>
          <a:xfrm>
            <a:off x="453419" y="369783"/>
            <a:ext cx="10813213" cy="1476207"/>
          </a:xfrm>
          <a:prstGeom prst="rect">
            <a:avLst/>
          </a:prstGeom>
        </p:spPr>
      </p:pic>
      <p:sp>
        <p:nvSpPr>
          <p:cNvPr id="2" name="乘号 1">
            <a:extLst>
              <a:ext uri="{FF2B5EF4-FFF2-40B4-BE49-F238E27FC236}">
                <a16:creationId xmlns:a16="http://schemas.microsoft.com/office/drawing/2014/main" id="{52B46784-A002-3274-AA94-3E32479144E5}"/>
              </a:ext>
            </a:extLst>
          </p:cNvPr>
          <p:cNvSpPr/>
          <p:nvPr/>
        </p:nvSpPr>
        <p:spPr>
          <a:xfrm>
            <a:off x="2979174" y="116510"/>
            <a:ext cx="1356851" cy="1729480"/>
          </a:xfrm>
          <a:prstGeom prst="mathMultiply">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898097F-49D4-B87C-D944-168697D0B4E9}"/>
                  </a:ext>
                </a:extLst>
              </p:cNvPr>
              <p:cNvSpPr txBox="1"/>
              <p:nvPr/>
            </p:nvSpPr>
            <p:spPr>
              <a:xfrm>
                <a:off x="1326495" y="3377381"/>
                <a:ext cx="9067060" cy="1038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=0</m:t>
                          </m:r>
                        </m:sub>
                        <m:sup>
                          <m:r>
                            <a:rPr lang="en-US" altLang="zh-CN" sz="2400" i="1">
                              <a:latin typeface="Cambria Math" panose="02040503050406030204" pitchFamily="18" charset="0"/>
                            </a:rPr>
                            <m:t>𝑇</m:t>
                          </m:r>
                          <m:r>
                            <a:rPr lang="en-US" altLang="zh-CN" sz="2400" i="1">
                              <a:latin typeface="Cambria Math" panose="02040503050406030204" pitchFamily="18" charset="0"/>
                            </a:rPr>
                            <m:t>−1</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𝑖𝑑</m:t>
                              </m:r>
                              <m:r>
                                <a:rPr lang="en-US" altLang="zh-CN" sz="2400" i="1">
                                  <a:latin typeface="Cambria Math" panose="02040503050406030204" pitchFamily="18" charset="0"/>
                                </a:rPr>
                                <m:t>,</m:t>
                              </m:r>
                              <m:r>
                                <a:rPr lang="en-US" altLang="zh-CN" sz="2400" i="1">
                                  <a:latin typeface="Cambria Math" panose="02040503050406030204" pitchFamily="18" charset="0"/>
                                </a:rPr>
                                <m:t>𝑟</m:t>
                              </m:r>
                            </m:sub>
                          </m:sSub>
                          <m:r>
                            <a:rPr lang="en-US" altLang="zh-CN" sz="2400" i="1">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𝑝</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r>
                                <a:rPr lang="en-US" altLang="zh-CN" sz="2400" i="1">
                                  <a:latin typeface="Cambria Math" panose="02040503050406030204" pitchFamily="18" charset="0"/>
                                </a:rPr>
                                <m:t>)</m:t>
                              </m:r>
                            </m:num>
                            <m:den>
                              <m:r>
                                <a:rPr lang="en-US" altLang="zh-CN" sz="2400" i="1">
                                  <a:latin typeface="Cambria Math" panose="02040503050406030204" pitchFamily="18" charset="0"/>
                                </a:rPr>
                                <m:t>𝑝</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den>
                          </m:f>
                          <m:r>
                            <a:rPr lang="en-US" altLang="zh-CN" sz="2400" i="1">
                              <a:latin typeface="Cambria Math" panose="02040503050406030204" pitchFamily="18" charset="0"/>
                            </a:rPr>
                            <m:t>]≥</m:t>
                          </m:r>
                        </m:e>
                      </m:nary>
                      <m:nary>
                        <m:naryPr>
                          <m:chr m:val="∑"/>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=0</m:t>
                          </m:r>
                        </m:sub>
                        <m:sup>
                          <m:r>
                            <a:rPr lang="en-US" altLang="zh-CN" sz="2400" i="1">
                              <a:latin typeface="Cambria Math" panose="02040503050406030204" pitchFamily="18" charset="0"/>
                            </a:rPr>
                            <m:t>𝑇</m:t>
                          </m:r>
                          <m:r>
                            <a:rPr lang="en-US" altLang="zh-CN" sz="2400" i="1">
                              <a:latin typeface="Cambria Math" panose="02040503050406030204" pitchFamily="18" charset="0"/>
                            </a:rPr>
                            <m:t>−1</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𝑖𝑑</m:t>
                              </m:r>
                              <m:r>
                                <a:rPr lang="en-US" altLang="zh-CN" sz="2400" i="1">
                                  <a:latin typeface="Cambria Math" panose="02040503050406030204" pitchFamily="18" charset="0"/>
                                </a:rPr>
                                <m:t>,</m:t>
                              </m:r>
                              <m:r>
                                <a:rPr lang="en-US" altLang="zh-CN" sz="2400" i="1">
                                  <a:latin typeface="Cambria Math" panose="02040503050406030204" pitchFamily="18" charset="0"/>
                                </a:rPr>
                                <m:t>𝑟</m:t>
                              </m:r>
                            </m:sub>
                          </m:sSub>
                          <m:r>
                            <a:rPr lang="en-US" altLang="zh-CN" sz="2400" i="1">
                              <a:latin typeface="Cambria Math" panose="02040503050406030204" pitchFamily="18" charset="0"/>
                            </a:rPr>
                            <m:t>[</m:t>
                          </m:r>
                          <m:r>
                            <a:rPr lang="en-US" altLang="zh-CN" sz="2400" i="1">
                              <a:latin typeface="Cambria Math" panose="02040503050406030204" pitchFamily="18" charset="0"/>
                            </a:rPr>
                            <m:t>𝑙𝑜𝑔</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e>
                              </m:d>
                            </m:den>
                          </m:f>
                          <m:r>
                            <a:rPr lang="en-US" altLang="zh-CN" sz="2400" i="1">
                              <a:latin typeface="Cambria Math" panose="02040503050406030204" pitchFamily="18" charset="0"/>
                            </a:rPr>
                            <m:t>]</m:t>
                          </m:r>
                        </m:e>
                      </m:nary>
                    </m:oMath>
                  </m:oMathPara>
                </a14:m>
                <a:endParaRPr lang="en-US" altLang="zh-CN" sz="24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F898097F-49D4-B87C-D944-168697D0B4E9}"/>
                  </a:ext>
                </a:extLst>
              </p:cNvPr>
              <p:cNvSpPr txBox="1">
                <a:spLocks noRot="1" noChangeAspect="1" noMove="1" noResize="1" noEditPoints="1" noAdjustHandles="1" noChangeArrowheads="1" noChangeShapeType="1" noTextEdit="1"/>
              </p:cNvSpPr>
              <p:nvPr/>
            </p:nvSpPr>
            <p:spPr>
              <a:xfrm>
                <a:off x="1326495" y="3377381"/>
                <a:ext cx="9067060" cy="10388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E80E0B-2B6C-0B33-5E0B-78F0EE096AC2}"/>
                  </a:ext>
                </a:extLst>
              </p:cNvPr>
              <p:cNvSpPr txBox="1"/>
              <p:nvPr/>
            </p:nvSpPr>
            <p:spPr>
              <a:xfrm>
                <a:off x="5486401" y="2514583"/>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𝑞</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𝑖𝑑</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𝑆𝑜𝑓𝑡𝑚𝑎𝑥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𝜏</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𝑖𝑑</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5AE80E0B-2B6C-0B33-5E0B-78F0EE096AC2}"/>
                  </a:ext>
                </a:extLst>
              </p:cNvPr>
              <p:cNvSpPr txBox="1">
                <a:spLocks noRot="1" noChangeAspect="1" noMove="1" noResize="1" noEditPoints="1" noAdjustHandles="1" noChangeArrowheads="1" noChangeShapeType="1" noTextEdit="1"/>
              </p:cNvSpPr>
              <p:nvPr/>
            </p:nvSpPr>
            <p:spPr>
              <a:xfrm>
                <a:off x="5486401" y="2514583"/>
                <a:ext cx="6096000" cy="461665"/>
              </a:xfrm>
              <a:prstGeom prst="rect">
                <a:avLst/>
              </a:prstGeom>
              <a:blipFill>
                <a:blip r:embed="rId5"/>
                <a:stretch>
                  <a:fillRect b="-1710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A868B22-4DD6-7C99-C4FA-33316A5C1D1E}"/>
              </a:ext>
            </a:extLst>
          </p:cNvPr>
          <p:cNvPicPr>
            <a:picLocks noChangeAspect="1"/>
          </p:cNvPicPr>
          <p:nvPr/>
        </p:nvPicPr>
        <p:blipFill>
          <a:blip r:embed="rId6"/>
          <a:stretch>
            <a:fillRect/>
          </a:stretch>
        </p:blipFill>
        <p:spPr>
          <a:xfrm>
            <a:off x="242516" y="5661800"/>
            <a:ext cx="5006774" cy="746825"/>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C8D199CE-D0BE-D761-2F8A-6587BEE65053}"/>
              </a:ext>
            </a:extLst>
          </p:cNvPr>
          <p:cNvSpPr txBox="1"/>
          <p:nvPr/>
        </p:nvSpPr>
        <p:spPr>
          <a:xfrm>
            <a:off x="375314" y="2393651"/>
            <a:ext cx="5595582" cy="783163"/>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en-US" altLang="zh-CN" dirty="0"/>
              <a:t>epsilon greedy</a:t>
            </a:r>
            <a:r>
              <a:rPr lang="zh-CN" altLang="en-US" dirty="0"/>
              <a:t>只保留可能性最高的动作，相比</a:t>
            </a:r>
            <a:r>
              <a:rPr lang="en-US" altLang="zh-CN" dirty="0"/>
              <a:t>epsilon greedy policy</a:t>
            </a:r>
            <a:r>
              <a:rPr lang="zh-CN" altLang="en-US" dirty="0"/>
              <a:t>能保留更多</a:t>
            </a:r>
            <a:r>
              <a:rPr lang="en-US" altLang="zh-CN" dirty="0"/>
              <a:t>Q</a:t>
            </a:r>
            <a:r>
              <a:rPr lang="zh-CN" altLang="en-US" dirty="0"/>
              <a:t>值的信息</a:t>
            </a:r>
          </a:p>
        </p:txBody>
      </p:sp>
      <p:pic>
        <p:nvPicPr>
          <p:cNvPr id="15" name="图片 14">
            <a:extLst>
              <a:ext uri="{FF2B5EF4-FFF2-40B4-BE49-F238E27FC236}">
                <a16:creationId xmlns:a16="http://schemas.microsoft.com/office/drawing/2014/main" id="{646AC136-7845-21DC-14B2-EA484BDCE569}"/>
              </a:ext>
            </a:extLst>
          </p:cNvPr>
          <p:cNvPicPr>
            <a:picLocks noChangeAspect="1"/>
          </p:cNvPicPr>
          <p:nvPr/>
        </p:nvPicPr>
        <p:blipFill>
          <a:blip r:embed="rId7"/>
          <a:stretch>
            <a:fillRect/>
          </a:stretch>
        </p:blipFill>
        <p:spPr>
          <a:xfrm>
            <a:off x="6535708" y="4528051"/>
            <a:ext cx="3741744" cy="815411"/>
          </a:xfrm>
          <a:prstGeom prst="rect">
            <a:avLst/>
          </a:prstGeom>
        </p:spPr>
      </p:pic>
      <p:pic>
        <p:nvPicPr>
          <p:cNvPr id="19" name="图片 18">
            <a:extLst>
              <a:ext uri="{FF2B5EF4-FFF2-40B4-BE49-F238E27FC236}">
                <a16:creationId xmlns:a16="http://schemas.microsoft.com/office/drawing/2014/main" id="{71CFA7FB-A404-EE1D-0F18-E18CECD74BBC}"/>
              </a:ext>
            </a:extLst>
          </p:cNvPr>
          <p:cNvPicPr>
            <a:picLocks noChangeAspect="1"/>
          </p:cNvPicPr>
          <p:nvPr/>
        </p:nvPicPr>
        <p:blipFill>
          <a:blip r:embed="rId8"/>
          <a:stretch>
            <a:fillRect/>
          </a:stretch>
        </p:blipFill>
        <p:spPr>
          <a:xfrm>
            <a:off x="7035581" y="5368618"/>
            <a:ext cx="3154953" cy="838273"/>
          </a:xfrm>
          <a:prstGeom prst="rect">
            <a:avLst/>
          </a:prstGeom>
        </p:spPr>
      </p:pic>
      <p:pic>
        <p:nvPicPr>
          <p:cNvPr id="21" name="图片 20">
            <a:extLst>
              <a:ext uri="{FF2B5EF4-FFF2-40B4-BE49-F238E27FC236}">
                <a16:creationId xmlns:a16="http://schemas.microsoft.com/office/drawing/2014/main" id="{626FDC51-43B3-3473-A368-DA2A52F9901A}"/>
              </a:ext>
            </a:extLst>
          </p:cNvPr>
          <p:cNvPicPr>
            <a:picLocks noChangeAspect="1"/>
          </p:cNvPicPr>
          <p:nvPr/>
        </p:nvPicPr>
        <p:blipFill>
          <a:blip r:embed="rId9"/>
          <a:stretch>
            <a:fillRect/>
          </a:stretch>
        </p:blipFill>
        <p:spPr>
          <a:xfrm>
            <a:off x="10287284" y="4733182"/>
            <a:ext cx="1661304" cy="335309"/>
          </a:xfrm>
          <a:prstGeom prst="rect">
            <a:avLst/>
          </a:prstGeom>
        </p:spPr>
      </p:pic>
    </p:spTree>
    <p:extLst>
      <p:ext uri="{BB962C8B-B14F-4D97-AF65-F5344CB8AC3E}">
        <p14:creationId xmlns:p14="http://schemas.microsoft.com/office/powerpoint/2010/main" val="3845181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0C8162-C8A0-721D-13D9-ACCBB9CF70B6}"/>
              </a:ext>
            </a:extLst>
          </p:cNvPr>
          <p:cNvPicPr>
            <a:picLocks noChangeAspect="1"/>
          </p:cNvPicPr>
          <p:nvPr/>
        </p:nvPicPr>
        <p:blipFill>
          <a:blip r:embed="rId3"/>
          <a:stretch>
            <a:fillRect/>
          </a:stretch>
        </p:blipFill>
        <p:spPr>
          <a:xfrm>
            <a:off x="453419" y="369783"/>
            <a:ext cx="10813213" cy="1476207"/>
          </a:xfrm>
          <a:prstGeom prst="rect">
            <a:avLst/>
          </a:prstGeom>
        </p:spPr>
      </p:pic>
      <p:sp>
        <p:nvSpPr>
          <p:cNvPr id="2" name="乘号 1">
            <a:extLst>
              <a:ext uri="{FF2B5EF4-FFF2-40B4-BE49-F238E27FC236}">
                <a16:creationId xmlns:a16="http://schemas.microsoft.com/office/drawing/2014/main" id="{52B46784-A002-3274-AA94-3E32479144E5}"/>
              </a:ext>
            </a:extLst>
          </p:cNvPr>
          <p:cNvSpPr/>
          <p:nvPr/>
        </p:nvSpPr>
        <p:spPr>
          <a:xfrm>
            <a:off x="2979174" y="116510"/>
            <a:ext cx="1356851" cy="1729480"/>
          </a:xfrm>
          <a:prstGeom prst="mathMultiply">
            <a:avLst/>
          </a:pr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F14FDAF-74B0-069F-6CAF-7A927326172A}"/>
              </a:ext>
            </a:extLst>
          </p:cNvPr>
          <p:cNvPicPr>
            <a:picLocks noChangeAspect="1"/>
          </p:cNvPicPr>
          <p:nvPr/>
        </p:nvPicPr>
        <p:blipFill>
          <a:blip r:embed="rId4"/>
          <a:stretch>
            <a:fillRect/>
          </a:stretch>
        </p:blipFill>
        <p:spPr>
          <a:xfrm>
            <a:off x="1366548" y="2272657"/>
            <a:ext cx="9821547" cy="1008333"/>
          </a:xfrm>
          <a:prstGeom prst="rect">
            <a:avLst/>
          </a:prstGeom>
        </p:spPr>
      </p:pic>
      <p:pic>
        <p:nvPicPr>
          <p:cNvPr id="22" name="图片 21">
            <a:extLst>
              <a:ext uri="{FF2B5EF4-FFF2-40B4-BE49-F238E27FC236}">
                <a16:creationId xmlns:a16="http://schemas.microsoft.com/office/drawing/2014/main" id="{5DCD67C4-5CED-7C3F-70FE-2897A5DD61FA}"/>
              </a:ext>
            </a:extLst>
          </p:cNvPr>
          <p:cNvPicPr>
            <a:picLocks noChangeAspect="1"/>
          </p:cNvPicPr>
          <p:nvPr/>
        </p:nvPicPr>
        <p:blipFill>
          <a:blip r:embed="rId5"/>
          <a:stretch>
            <a:fillRect/>
          </a:stretch>
        </p:blipFill>
        <p:spPr>
          <a:xfrm>
            <a:off x="767287" y="3429000"/>
            <a:ext cx="9811851" cy="1008333"/>
          </a:xfrm>
          <a:prstGeom prst="rect">
            <a:avLst/>
          </a:prstGeom>
        </p:spPr>
      </p:pic>
    </p:spTree>
    <p:extLst>
      <p:ext uri="{BB962C8B-B14F-4D97-AF65-F5344CB8AC3E}">
        <p14:creationId xmlns:p14="http://schemas.microsoft.com/office/powerpoint/2010/main" val="124879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D68E-7B2A-ED4E-E899-A86CD44B39CA}"/>
              </a:ext>
            </a:extLst>
          </p:cNvPr>
          <p:cNvSpPr>
            <a:spLocks noGrp="1"/>
          </p:cNvSpPr>
          <p:nvPr>
            <p:ph type="title"/>
          </p:nvPr>
        </p:nvSpPr>
        <p:spPr>
          <a:xfrm>
            <a:off x="838200" y="0"/>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rPr>
              <a:t>reward</a:t>
            </a:r>
            <a:endParaRPr lang="zh-CN" altLang="en-US" b="1" dirty="0">
              <a:solidFill>
                <a:schemeClr val="accent1"/>
              </a:solidFill>
              <a:latin typeface="Arial" panose="020B0604020202020204" pitchFamily="34" charset="0"/>
              <a:ea typeface="黑体" panose="02010609060101010101" pitchFamily="49" charset="-122"/>
            </a:endParaRPr>
          </a:p>
        </p:txBody>
      </p:sp>
      <p:pic>
        <p:nvPicPr>
          <p:cNvPr id="7" name="图片 6">
            <a:extLst>
              <a:ext uri="{FF2B5EF4-FFF2-40B4-BE49-F238E27FC236}">
                <a16:creationId xmlns:a16="http://schemas.microsoft.com/office/drawing/2014/main" id="{DD5724DE-92DE-4AA5-4C78-10D51916F52F}"/>
              </a:ext>
            </a:extLst>
          </p:cNvPr>
          <p:cNvPicPr>
            <a:picLocks noChangeAspect="1"/>
          </p:cNvPicPr>
          <p:nvPr/>
        </p:nvPicPr>
        <p:blipFill rotWithShape="1">
          <a:blip r:embed="rId2"/>
          <a:srcRect t="14856"/>
          <a:stretch/>
        </p:blipFill>
        <p:spPr>
          <a:xfrm>
            <a:off x="2505814" y="3993428"/>
            <a:ext cx="6340389" cy="60343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ACF19BB2-92A5-3B23-EF75-A890EE35493A}"/>
              </a:ext>
            </a:extLst>
          </p:cNvPr>
          <p:cNvPicPr>
            <a:picLocks noChangeAspect="1"/>
          </p:cNvPicPr>
          <p:nvPr/>
        </p:nvPicPr>
        <p:blipFill>
          <a:blip r:embed="rId3"/>
          <a:stretch>
            <a:fillRect/>
          </a:stretch>
        </p:blipFill>
        <p:spPr>
          <a:xfrm>
            <a:off x="9566445" y="5952110"/>
            <a:ext cx="2503971" cy="725010"/>
          </a:xfrm>
          <a:prstGeom prst="rect">
            <a:avLst/>
          </a:prstGeom>
          <a:ln>
            <a:noFill/>
          </a:ln>
          <a:effectLst>
            <a:outerShdw blurRad="292100" dist="139700" dir="2700000" algn="tl" rotWithShape="0">
              <a:srgbClr val="333333">
                <a:alpha val="65000"/>
              </a:srgbClr>
            </a:outerShdw>
          </a:effectLst>
        </p:spPr>
      </p:pic>
      <p:grpSp>
        <p:nvGrpSpPr>
          <p:cNvPr id="12" name="组合 11">
            <a:extLst>
              <a:ext uri="{FF2B5EF4-FFF2-40B4-BE49-F238E27FC236}">
                <a16:creationId xmlns:a16="http://schemas.microsoft.com/office/drawing/2014/main" id="{CE4D8541-3DC8-75BA-4958-E15F22440A8F}"/>
              </a:ext>
            </a:extLst>
          </p:cNvPr>
          <p:cNvGrpSpPr/>
          <p:nvPr/>
        </p:nvGrpSpPr>
        <p:grpSpPr>
          <a:xfrm>
            <a:off x="2405465" y="1917569"/>
            <a:ext cx="6547553" cy="1315734"/>
            <a:chOff x="1989435" y="2953930"/>
            <a:chExt cx="6547553" cy="1315734"/>
          </a:xfrm>
        </p:grpSpPr>
        <p:pic>
          <p:nvPicPr>
            <p:cNvPr id="10" name="图片 9">
              <a:extLst>
                <a:ext uri="{FF2B5EF4-FFF2-40B4-BE49-F238E27FC236}">
                  <a16:creationId xmlns:a16="http://schemas.microsoft.com/office/drawing/2014/main" id="{5FD1CDCF-2A1E-7339-D3C3-ED661B330601}"/>
                </a:ext>
              </a:extLst>
            </p:cNvPr>
            <p:cNvPicPr>
              <a:picLocks noChangeAspect="1"/>
            </p:cNvPicPr>
            <p:nvPr/>
          </p:nvPicPr>
          <p:blipFill>
            <a:blip r:embed="rId4"/>
            <a:stretch>
              <a:fillRect/>
            </a:stretch>
          </p:blipFill>
          <p:spPr>
            <a:xfrm>
              <a:off x="1989435" y="2953930"/>
              <a:ext cx="6547553" cy="672207"/>
            </a:xfrm>
            <a:prstGeom prst="rect">
              <a:avLst/>
            </a:prstGeom>
          </p:spPr>
        </p:pic>
        <p:pic>
          <p:nvPicPr>
            <p:cNvPr id="11" name="图片 10">
              <a:extLst>
                <a:ext uri="{FF2B5EF4-FFF2-40B4-BE49-F238E27FC236}">
                  <a16:creationId xmlns:a16="http://schemas.microsoft.com/office/drawing/2014/main" id="{21E9FB84-4A68-E0E1-8770-B151C7CF4B62}"/>
                </a:ext>
              </a:extLst>
            </p:cNvPr>
            <p:cNvPicPr>
              <a:picLocks noChangeAspect="1"/>
            </p:cNvPicPr>
            <p:nvPr/>
          </p:nvPicPr>
          <p:blipFill>
            <a:blip r:embed="rId5"/>
            <a:stretch>
              <a:fillRect/>
            </a:stretch>
          </p:blipFill>
          <p:spPr>
            <a:xfrm>
              <a:off x="1989435" y="3597457"/>
              <a:ext cx="6541089" cy="672207"/>
            </a:xfrm>
            <a:prstGeom prst="rect">
              <a:avLst/>
            </a:prstGeom>
          </p:spPr>
        </p:pic>
      </p:grpSp>
      <p:sp>
        <p:nvSpPr>
          <p:cNvPr id="13" name="箭头: 下 12">
            <a:extLst>
              <a:ext uri="{FF2B5EF4-FFF2-40B4-BE49-F238E27FC236}">
                <a16:creationId xmlns:a16="http://schemas.microsoft.com/office/drawing/2014/main" id="{421284FC-80E8-2A8E-5BD3-B29E2BB23E8B}"/>
              </a:ext>
            </a:extLst>
          </p:cNvPr>
          <p:cNvSpPr/>
          <p:nvPr/>
        </p:nvSpPr>
        <p:spPr>
          <a:xfrm>
            <a:off x="5110585" y="3323230"/>
            <a:ext cx="409433" cy="4859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FB3DFDF-425C-A969-1B5B-EA34BABE64EB}"/>
              </a:ext>
            </a:extLst>
          </p:cNvPr>
          <p:cNvSpPr txBox="1"/>
          <p:nvPr/>
        </p:nvSpPr>
        <p:spPr>
          <a:xfrm>
            <a:off x="9149687" y="1984848"/>
            <a:ext cx="2204113" cy="1152495"/>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得到了两个下界（可以证明，这两个下界是可以计算的）</a:t>
            </a:r>
          </a:p>
        </p:txBody>
      </p:sp>
    </p:spTree>
    <p:extLst>
      <p:ext uri="{BB962C8B-B14F-4D97-AF65-F5344CB8AC3E}">
        <p14:creationId xmlns:p14="http://schemas.microsoft.com/office/powerpoint/2010/main" val="71211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D68E-7B2A-ED4E-E899-A86CD44B39CA}"/>
              </a:ext>
            </a:extLst>
          </p:cNvPr>
          <p:cNvSpPr>
            <a:spLocks noGrp="1"/>
          </p:cNvSpPr>
          <p:nvPr>
            <p:ph type="title"/>
          </p:nvPr>
        </p:nvSpPr>
        <p:spPr/>
        <p:txBody>
          <a:bodyPr/>
          <a:lstStyle/>
          <a:p>
            <a:r>
              <a:rPr lang="en-US" altLang="zh-CN" dirty="0"/>
              <a:t>reward</a:t>
            </a:r>
            <a:endParaRPr lang="zh-CN" altLang="en-US" dirty="0"/>
          </a:p>
        </p:txBody>
      </p:sp>
      <p:pic>
        <p:nvPicPr>
          <p:cNvPr id="5" name="图片 4">
            <a:extLst>
              <a:ext uri="{FF2B5EF4-FFF2-40B4-BE49-F238E27FC236}">
                <a16:creationId xmlns:a16="http://schemas.microsoft.com/office/drawing/2014/main" id="{DA42271A-50EE-A75F-EBA0-719C0E2F1C7A}"/>
              </a:ext>
            </a:extLst>
          </p:cNvPr>
          <p:cNvPicPr>
            <a:picLocks noChangeAspect="1"/>
          </p:cNvPicPr>
          <p:nvPr/>
        </p:nvPicPr>
        <p:blipFill>
          <a:blip r:embed="rId2"/>
          <a:stretch>
            <a:fillRect/>
          </a:stretch>
        </p:blipFill>
        <p:spPr>
          <a:xfrm>
            <a:off x="1823470" y="1598214"/>
            <a:ext cx="8538592" cy="1144633"/>
          </a:xfrm>
          <a:prstGeom prst="rect">
            <a:avLst/>
          </a:prstGeom>
        </p:spPr>
      </p:pic>
      <p:pic>
        <p:nvPicPr>
          <p:cNvPr id="7" name="图片 6">
            <a:extLst>
              <a:ext uri="{FF2B5EF4-FFF2-40B4-BE49-F238E27FC236}">
                <a16:creationId xmlns:a16="http://schemas.microsoft.com/office/drawing/2014/main" id="{DD5724DE-92DE-4AA5-4C78-10D51916F52F}"/>
              </a:ext>
            </a:extLst>
          </p:cNvPr>
          <p:cNvPicPr>
            <a:picLocks noChangeAspect="1"/>
          </p:cNvPicPr>
          <p:nvPr/>
        </p:nvPicPr>
        <p:blipFill rotWithShape="1">
          <a:blip r:embed="rId3"/>
          <a:srcRect t="14856"/>
          <a:stretch/>
        </p:blipFill>
        <p:spPr>
          <a:xfrm>
            <a:off x="2922572" y="5126192"/>
            <a:ext cx="6340389" cy="603432"/>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ACF19BB2-92A5-3B23-EF75-A890EE35493A}"/>
              </a:ext>
            </a:extLst>
          </p:cNvPr>
          <p:cNvPicPr>
            <a:picLocks noChangeAspect="1"/>
          </p:cNvPicPr>
          <p:nvPr/>
        </p:nvPicPr>
        <p:blipFill>
          <a:blip r:embed="rId4"/>
          <a:stretch>
            <a:fillRect/>
          </a:stretch>
        </p:blipFill>
        <p:spPr>
          <a:xfrm>
            <a:off x="9566445" y="5952110"/>
            <a:ext cx="2503971" cy="72501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0D9A1197-8D85-6E6A-6CD3-C4CA557A54CD}"/>
              </a:ext>
            </a:extLst>
          </p:cNvPr>
          <p:cNvSpPr txBox="1"/>
          <p:nvPr/>
        </p:nvSpPr>
        <p:spPr>
          <a:xfrm>
            <a:off x="491320" y="1962524"/>
            <a:ext cx="1221474" cy="416011"/>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对参数求导</a:t>
            </a:r>
          </a:p>
        </p:txBody>
      </p:sp>
      <p:grpSp>
        <p:nvGrpSpPr>
          <p:cNvPr id="12" name="组合 11">
            <a:extLst>
              <a:ext uri="{FF2B5EF4-FFF2-40B4-BE49-F238E27FC236}">
                <a16:creationId xmlns:a16="http://schemas.microsoft.com/office/drawing/2014/main" id="{CE4D8541-3DC8-75BA-4958-E15F22440A8F}"/>
              </a:ext>
            </a:extLst>
          </p:cNvPr>
          <p:cNvGrpSpPr/>
          <p:nvPr/>
        </p:nvGrpSpPr>
        <p:grpSpPr>
          <a:xfrm>
            <a:off x="2822223" y="3050333"/>
            <a:ext cx="6547553" cy="1315734"/>
            <a:chOff x="1989435" y="2953930"/>
            <a:chExt cx="6547553" cy="1315734"/>
          </a:xfrm>
        </p:grpSpPr>
        <p:pic>
          <p:nvPicPr>
            <p:cNvPr id="10" name="图片 9">
              <a:extLst>
                <a:ext uri="{FF2B5EF4-FFF2-40B4-BE49-F238E27FC236}">
                  <a16:creationId xmlns:a16="http://schemas.microsoft.com/office/drawing/2014/main" id="{5FD1CDCF-2A1E-7339-D3C3-ED661B330601}"/>
                </a:ext>
              </a:extLst>
            </p:cNvPr>
            <p:cNvPicPr>
              <a:picLocks noChangeAspect="1"/>
            </p:cNvPicPr>
            <p:nvPr/>
          </p:nvPicPr>
          <p:blipFill>
            <a:blip r:embed="rId5"/>
            <a:stretch>
              <a:fillRect/>
            </a:stretch>
          </p:blipFill>
          <p:spPr>
            <a:xfrm>
              <a:off x="1989435" y="2953930"/>
              <a:ext cx="6547553" cy="672207"/>
            </a:xfrm>
            <a:prstGeom prst="rect">
              <a:avLst/>
            </a:prstGeom>
          </p:spPr>
        </p:pic>
        <p:pic>
          <p:nvPicPr>
            <p:cNvPr id="11" name="图片 10">
              <a:extLst>
                <a:ext uri="{FF2B5EF4-FFF2-40B4-BE49-F238E27FC236}">
                  <a16:creationId xmlns:a16="http://schemas.microsoft.com/office/drawing/2014/main" id="{21E9FB84-4A68-E0E1-8770-B151C7CF4B62}"/>
                </a:ext>
              </a:extLst>
            </p:cNvPr>
            <p:cNvPicPr>
              <a:picLocks noChangeAspect="1"/>
            </p:cNvPicPr>
            <p:nvPr/>
          </p:nvPicPr>
          <p:blipFill>
            <a:blip r:embed="rId6"/>
            <a:stretch>
              <a:fillRect/>
            </a:stretch>
          </p:blipFill>
          <p:spPr>
            <a:xfrm>
              <a:off x="1989435" y="3597457"/>
              <a:ext cx="6541089" cy="672207"/>
            </a:xfrm>
            <a:prstGeom prst="rect">
              <a:avLst/>
            </a:prstGeom>
          </p:spPr>
        </p:pic>
      </p:grpSp>
      <p:sp>
        <p:nvSpPr>
          <p:cNvPr id="13" name="箭头: 下 12">
            <a:extLst>
              <a:ext uri="{FF2B5EF4-FFF2-40B4-BE49-F238E27FC236}">
                <a16:creationId xmlns:a16="http://schemas.microsoft.com/office/drawing/2014/main" id="{421284FC-80E8-2A8E-5BD3-B29E2BB23E8B}"/>
              </a:ext>
            </a:extLst>
          </p:cNvPr>
          <p:cNvSpPr/>
          <p:nvPr/>
        </p:nvSpPr>
        <p:spPr>
          <a:xfrm>
            <a:off x="5527343" y="4455994"/>
            <a:ext cx="409433" cy="4859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FB3DFDF-425C-A969-1B5B-EA34BABE64EB}"/>
              </a:ext>
            </a:extLst>
          </p:cNvPr>
          <p:cNvSpPr txBox="1"/>
          <p:nvPr/>
        </p:nvSpPr>
        <p:spPr>
          <a:xfrm>
            <a:off x="9566445" y="3117612"/>
            <a:ext cx="2204113" cy="1152495"/>
          </a:xfrm>
          <a:prstGeom prst="rect">
            <a:avLst/>
          </a:prstGeom>
          <a:noFill/>
          <a:ln w="22225">
            <a:solidFill>
              <a:schemeClr val="accent1"/>
            </a:solidFill>
          </a:ln>
        </p:spPr>
        <p:txBody>
          <a:bodyPr wrap="square">
            <a:spAutoFit/>
          </a:bodyPr>
          <a:lstStyle>
            <a:defPPr>
              <a:defRPr lang="zh-CN"/>
            </a:defPPr>
            <a:lvl1pPr>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得到了两个下界（可以证明，这两个下界是可以计算的）</a:t>
            </a:r>
          </a:p>
        </p:txBody>
      </p:sp>
    </p:spTree>
    <p:extLst>
      <p:ext uri="{BB962C8B-B14F-4D97-AF65-F5344CB8AC3E}">
        <p14:creationId xmlns:p14="http://schemas.microsoft.com/office/powerpoint/2010/main" val="2197145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22B50-892E-F042-7475-480B25234449}"/>
              </a:ext>
            </a:extLst>
          </p:cNvPr>
          <p:cNvSpPr>
            <a:spLocks noGrp="1"/>
          </p:cNvSpPr>
          <p:nvPr>
            <p:ph type="title"/>
          </p:nvPr>
        </p:nvSpPr>
        <p:spPr>
          <a:xfrm>
            <a:off x="838199"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结构</a:t>
            </a:r>
          </a:p>
        </p:txBody>
      </p:sp>
      <p:pic>
        <p:nvPicPr>
          <p:cNvPr id="5" name="图片 4">
            <a:extLst>
              <a:ext uri="{FF2B5EF4-FFF2-40B4-BE49-F238E27FC236}">
                <a16:creationId xmlns:a16="http://schemas.microsoft.com/office/drawing/2014/main" id="{9F8B5912-03EF-95DF-EF08-EC4F674A7F10}"/>
              </a:ext>
            </a:extLst>
          </p:cNvPr>
          <p:cNvPicPr>
            <a:picLocks noChangeAspect="1"/>
          </p:cNvPicPr>
          <p:nvPr/>
        </p:nvPicPr>
        <p:blipFill>
          <a:blip r:embed="rId3"/>
          <a:stretch>
            <a:fillRect/>
          </a:stretch>
        </p:blipFill>
        <p:spPr>
          <a:xfrm>
            <a:off x="2613545" y="1444067"/>
            <a:ext cx="6964907" cy="3751788"/>
          </a:xfrm>
          <a:prstGeom prst="rect">
            <a:avLst/>
          </a:prstGeom>
        </p:spPr>
      </p:pic>
      <p:sp>
        <p:nvSpPr>
          <p:cNvPr id="6" name="文本框 5">
            <a:extLst>
              <a:ext uri="{FF2B5EF4-FFF2-40B4-BE49-F238E27FC236}">
                <a16:creationId xmlns:a16="http://schemas.microsoft.com/office/drawing/2014/main" id="{7D2B26F1-86E0-3398-DC38-24BED22B0AA7}"/>
              </a:ext>
            </a:extLst>
          </p:cNvPr>
          <p:cNvSpPr txBox="1"/>
          <p:nvPr/>
        </p:nvSpPr>
        <p:spPr>
          <a:xfrm>
            <a:off x="237916" y="3481899"/>
            <a:ext cx="2375629" cy="1285032"/>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最大化个体身份（</a:t>
            </a:r>
            <a:r>
              <a:rPr lang="en-US" altLang="zh-CN" dirty="0"/>
              <a:t>id</a:t>
            </a:r>
            <a:r>
              <a:rPr lang="zh-CN" altLang="en-US" dirty="0"/>
              <a:t>）和轨迹之间的互信息，转化成</a:t>
            </a:r>
            <a:r>
              <a:rPr lang="en-US" altLang="zh-CN" dirty="0"/>
              <a:t>reward</a:t>
            </a:r>
            <a:r>
              <a:rPr lang="zh-CN" altLang="en-US" dirty="0"/>
              <a:t>的形式</a:t>
            </a:r>
            <a:endParaRPr lang="en-US" altLang="zh-CN" dirty="0"/>
          </a:p>
        </p:txBody>
      </p:sp>
      <p:sp>
        <p:nvSpPr>
          <p:cNvPr id="8" name="文本框 7">
            <a:extLst>
              <a:ext uri="{FF2B5EF4-FFF2-40B4-BE49-F238E27FC236}">
                <a16:creationId xmlns:a16="http://schemas.microsoft.com/office/drawing/2014/main" id="{322DFDB4-52D6-5F20-62D3-330A992B0E79}"/>
              </a:ext>
            </a:extLst>
          </p:cNvPr>
          <p:cNvSpPr txBox="1"/>
          <p:nvPr/>
        </p:nvSpPr>
        <p:spPr>
          <a:xfrm>
            <a:off x="9578452" y="2212602"/>
            <a:ext cx="2465696" cy="2171616"/>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将个体</a:t>
            </a:r>
            <a:r>
              <a:rPr lang="en-US" altLang="zh-CN" dirty="0"/>
              <a:t>q</a:t>
            </a:r>
            <a:r>
              <a:rPr lang="zh-CN" altLang="en-US" dirty="0"/>
              <a:t>函数分解为共享和非共享局部</a:t>
            </a:r>
            <a:r>
              <a:rPr lang="en-US" altLang="zh-CN" dirty="0"/>
              <a:t>q</a:t>
            </a:r>
            <a:r>
              <a:rPr lang="zh-CN" altLang="en-US" dirty="0"/>
              <a:t>函数的总和，用于在保持表征多样性的同时共享经验</a:t>
            </a:r>
            <a:endParaRPr lang="en-US" altLang="zh-CN" dirty="0"/>
          </a:p>
        </p:txBody>
      </p:sp>
      <p:sp>
        <p:nvSpPr>
          <p:cNvPr id="10" name="文本框 9">
            <a:extLst>
              <a:ext uri="{FF2B5EF4-FFF2-40B4-BE49-F238E27FC236}">
                <a16:creationId xmlns:a16="http://schemas.microsoft.com/office/drawing/2014/main" id="{25F1CDC8-3630-26A7-5AF9-B4A03A2AF7B5}"/>
              </a:ext>
            </a:extLst>
          </p:cNvPr>
          <p:cNvSpPr txBox="1"/>
          <p:nvPr/>
        </p:nvSpPr>
        <p:spPr>
          <a:xfrm>
            <a:off x="4646144" y="1194335"/>
            <a:ext cx="2143616"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网络训练：</a:t>
            </a:r>
            <a:r>
              <a:rPr lang="en-US" altLang="zh-CN" dirty="0"/>
              <a:t>QPLEX</a:t>
            </a:r>
            <a:endParaRPr lang="zh-CN" altLang="en-US" dirty="0"/>
          </a:p>
        </p:txBody>
      </p:sp>
      <p:pic>
        <p:nvPicPr>
          <p:cNvPr id="4" name="图片 3">
            <a:extLst>
              <a:ext uri="{FF2B5EF4-FFF2-40B4-BE49-F238E27FC236}">
                <a16:creationId xmlns:a16="http://schemas.microsoft.com/office/drawing/2014/main" id="{652D0913-6508-3591-CCA3-7C34FB674213}"/>
              </a:ext>
            </a:extLst>
          </p:cNvPr>
          <p:cNvPicPr>
            <a:picLocks noChangeAspect="1"/>
          </p:cNvPicPr>
          <p:nvPr/>
        </p:nvPicPr>
        <p:blipFill>
          <a:blip r:embed="rId4"/>
          <a:stretch>
            <a:fillRect/>
          </a:stretch>
        </p:blipFill>
        <p:spPr>
          <a:xfrm>
            <a:off x="2483530" y="5176382"/>
            <a:ext cx="7033870" cy="670618"/>
          </a:xfrm>
          <a:prstGeom prst="rect">
            <a:avLst/>
          </a:prstGeom>
        </p:spPr>
      </p:pic>
      <p:pic>
        <p:nvPicPr>
          <p:cNvPr id="9" name="图片 8">
            <a:extLst>
              <a:ext uri="{FF2B5EF4-FFF2-40B4-BE49-F238E27FC236}">
                <a16:creationId xmlns:a16="http://schemas.microsoft.com/office/drawing/2014/main" id="{732FD477-2311-5259-D406-EA68C4D28F09}"/>
              </a:ext>
            </a:extLst>
          </p:cNvPr>
          <p:cNvPicPr>
            <a:picLocks noChangeAspect="1"/>
          </p:cNvPicPr>
          <p:nvPr/>
        </p:nvPicPr>
        <p:blipFill>
          <a:blip r:embed="rId5"/>
          <a:stretch>
            <a:fillRect/>
          </a:stretch>
        </p:blipFill>
        <p:spPr>
          <a:xfrm>
            <a:off x="3223145" y="5959245"/>
            <a:ext cx="5921253" cy="594412"/>
          </a:xfrm>
          <a:prstGeom prst="rect">
            <a:avLst/>
          </a:prstGeom>
        </p:spPr>
      </p:pic>
      <p:sp>
        <p:nvSpPr>
          <p:cNvPr id="11" name="文本框 10">
            <a:extLst>
              <a:ext uri="{FF2B5EF4-FFF2-40B4-BE49-F238E27FC236}">
                <a16:creationId xmlns:a16="http://schemas.microsoft.com/office/drawing/2014/main" id="{D245F311-93AA-5874-AB21-A3B6C5687146}"/>
              </a:ext>
            </a:extLst>
          </p:cNvPr>
          <p:cNvSpPr txBox="1"/>
          <p:nvPr/>
        </p:nvSpPr>
        <p:spPr>
          <a:xfrm>
            <a:off x="9903265" y="5511691"/>
            <a:ext cx="1158245"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端到端的</a:t>
            </a:r>
          </a:p>
        </p:txBody>
      </p:sp>
    </p:spTree>
    <p:extLst>
      <p:ext uri="{BB962C8B-B14F-4D97-AF65-F5344CB8AC3E}">
        <p14:creationId xmlns:p14="http://schemas.microsoft.com/office/powerpoint/2010/main" val="1109911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D68E-7B2A-ED4E-E899-A86CD44B39CA}"/>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实验结果</a:t>
            </a:r>
          </a:p>
        </p:txBody>
      </p:sp>
      <p:pic>
        <p:nvPicPr>
          <p:cNvPr id="4" name="videoplayback">
            <a:hlinkClick r:id="" action="ppaction://media"/>
            <a:extLst>
              <a:ext uri="{FF2B5EF4-FFF2-40B4-BE49-F238E27FC236}">
                <a16:creationId xmlns:a16="http://schemas.microsoft.com/office/drawing/2014/main" id="{192AD482-0AE9-391E-C7E3-ECBAB89F0DF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29903" y="1081585"/>
            <a:ext cx="4876800" cy="2743200"/>
          </a:xfrm>
          <a:prstGeom prst="rect">
            <a:avLst/>
          </a:prstGeom>
        </p:spPr>
      </p:pic>
      <p:pic>
        <p:nvPicPr>
          <p:cNvPr id="5" name="videoplayback (1)">
            <a:hlinkClick r:id="" action="ppaction://media"/>
            <a:extLst>
              <a:ext uri="{FF2B5EF4-FFF2-40B4-BE49-F238E27FC236}">
                <a16:creationId xmlns:a16="http://schemas.microsoft.com/office/drawing/2014/main" id="{6D34C221-CE1B-61E8-E462-C90D4187495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967185" y="1081585"/>
            <a:ext cx="4876800" cy="2743200"/>
          </a:xfrm>
          <a:prstGeom prst="rect">
            <a:avLst/>
          </a:prstGeom>
        </p:spPr>
      </p:pic>
      <p:pic>
        <p:nvPicPr>
          <p:cNvPr id="6" name="videoplayback (2)">
            <a:hlinkClick r:id="" action="ppaction://media"/>
            <a:extLst>
              <a:ext uri="{FF2B5EF4-FFF2-40B4-BE49-F238E27FC236}">
                <a16:creationId xmlns:a16="http://schemas.microsoft.com/office/drawing/2014/main" id="{ABADBC71-34BC-D92C-E76A-EC08560379A7}"/>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657600" y="4049973"/>
            <a:ext cx="4876800" cy="2743200"/>
          </a:xfrm>
          <a:prstGeom prst="rect">
            <a:avLst/>
          </a:prstGeom>
        </p:spPr>
      </p:pic>
      <p:pic>
        <p:nvPicPr>
          <p:cNvPr id="8" name="图片 7">
            <a:extLst>
              <a:ext uri="{FF2B5EF4-FFF2-40B4-BE49-F238E27FC236}">
                <a16:creationId xmlns:a16="http://schemas.microsoft.com/office/drawing/2014/main" id="{C83CEC6E-88E4-7B63-360F-243210C61EEA}"/>
              </a:ext>
            </a:extLst>
          </p:cNvPr>
          <p:cNvPicPr>
            <a:picLocks noChangeAspect="1"/>
          </p:cNvPicPr>
          <p:nvPr/>
        </p:nvPicPr>
        <p:blipFill>
          <a:blip r:embed="rId11"/>
          <a:stretch>
            <a:fillRect/>
          </a:stretch>
        </p:blipFill>
        <p:spPr>
          <a:xfrm>
            <a:off x="279647" y="3919494"/>
            <a:ext cx="3048264" cy="1973751"/>
          </a:xfrm>
          <a:prstGeom prst="rect">
            <a:avLst/>
          </a:prstGeom>
        </p:spPr>
      </p:pic>
    </p:spTree>
    <p:extLst>
      <p:ext uri="{BB962C8B-B14F-4D97-AF65-F5344CB8AC3E}">
        <p14:creationId xmlns:p14="http://schemas.microsoft.com/office/powerpoint/2010/main" val="31391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2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6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3D68E-7B2A-ED4E-E899-A86CD44B39CA}"/>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实验结果</a:t>
            </a:r>
          </a:p>
        </p:txBody>
      </p:sp>
      <p:pic>
        <p:nvPicPr>
          <p:cNvPr id="7" name="图片 6">
            <a:extLst>
              <a:ext uri="{FF2B5EF4-FFF2-40B4-BE49-F238E27FC236}">
                <a16:creationId xmlns:a16="http://schemas.microsoft.com/office/drawing/2014/main" id="{29265872-0354-EB5F-9118-43EAF3790259}"/>
              </a:ext>
            </a:extLst>
          </p:cNvPr>
          <p:cNvPicPr>
            <a:picLocks noChangeAspect="1"/>
          </p:cNvPicPr>
          <p:nvPr/>
        </p:nvPicPr>
        <p:blipFill>
          <a:blip r:embed="rId3"/>
          <a:stretch>
            <a:fillRect/>
          </a:stretch>
        </p:blipFill>
        <p:spPr>
          <a:xfrm>
            <a:off x="2265471" y="1226848"/>
            <a:ext cx="7661057" cy="3522574"/>
          </a:xfrm>
          <a:prstGeom prst="rect">
            <a:avLst/>
          </a:prstGeom>
        </p:spPr>
      </p:pic>
      <p:sp>
        <p:nvSpPr>
          <p:cNvPr id="10" name="文本框 9">
            <a:extLst>
              <a:ext uri="{FF2B5EF4-FFF2-40B4-BE49-F238E27FC236}">
                <a16:creationId xmlns:a16="http://schemas.microsoft.com/office/drawing/2014/main" id="{667B53A2-157A-EBF5-1389-676392F231A9}"/>
              </a:ext>
            </a:extLst>
          </p:cNvPr>
          <p:cNvSpPr txBox="1"/>
          <p:nvPr/>
        </p:nvSpPr>
        <p:spPr>
          <a:xfrm>
            <a:off x="1016296" y="4997937"/>
            <a:ext cx="10337504"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在个体轨迹和身份之间相互信息的目标的驱动下，</a:t>
            </a:r>
            <a:r>
              <a:rPr lang="en-US" altLang="zh-CN" dirty="0"/>
              <a:t>agent</a:t>
            </a:r>
            <a:r>
              <a:rPr lang="zh-CN" altLang="en-US" dirty="0"/>
              <a:t>实现了多样性，分散在不同的房间里吃豆子。</a:t>
            </a:r>
          </a:p>
        </p:txBody>
      </p:sp>
      <p:sp>
        <p:nvSpPr>
          <p:cNvPr id="11" name="文本框 10">
            <a:extLst>
              <a:ext uri="{FF2B5EF4-FFF2-40B4-BE49-F238E27FC236}">
                <a16:creationId xmlns:a16="http://schemas.microsoft.com/office/drawing/2014/main" id="{49719EE7-69B2-03C4-55F6-774D0E02085B}"/>
              </a:ext>
            </a:extLst>
          </p:cNvPr>
          <p:cNvSpPr txBox="1"/>
          <p:nvPr/>
        </p:nvSpPr>
        <p:spPr>
          <a:xfrm>
            <a:off x="1016296" y="5631152"/>
            <a:ext cx="10337504"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颜色深表示独立</a:t>
            </a:r>
            <a:r>
              <a:rPr lang="en-US" altLang="zh-CN" dirty="0"/>
              <a:t>Q</a:t>
            </a:r>
            <a:r>
              <a:rPr lang="zh-CN" altLang="en-US" dirty="0"/>
              <a:t>函数起主导作用，颜色浅表示共享</a:t>
            </a:r>
            <a:r>
              <a:rPr lang="en-US" altLang="zh-CN" dirty="0"/>
              <a:t>Q</a:t>
            </a:r>
            <a:r>
              <a:rPr lang="zh-CN" altLang="en-US" dirty="0"/>
              <a:t>函数占主导地位。</a:t>
            </a:r>
          </a:p>
        </p:txBody>
      </p:sp>
      <p:sp>
        <p:nvSpPr>
          <p:cNvPr id="12" name="文本框 11">
            <a:extLst>
              <a:ext uri="{FF2B5EF4-FFF2-40B4-BE49-F238E27FC236}">
                <a16:creationId xmlns:a16="http://schemas.microsoft.com/office/drawing/2014/main" id="{CC3AE621-23C6-DCB4-720D-DDA0CACC905C}"/>
              </a:ext>
            </a:extLst>
          </p:cNvPr>
          <p:cNvSpPr txBox="1"/>
          <p:nvPr/>
        </p:nvSpPr>
        <p:spPr>
          <a:xfrm>
            <a:off x="1016296" y="6264367"/>
            <a:ext cx="10337504"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en-US" altLang="zh-CN" dirty="0"/>
              <a:t>agent</a:t>
            </a:r>
            <a:r>
              <a:rPr lang="zh-CN" altLang="en-US" dirty="0"/>
              <a:t>使用独立的</a:t>
            </a:r>
            <a:r>
              <a:rPr lang="en-US" altLang="zh-CN" dirty="0"/>
              <a:t>Q</a:t>
            </a:r>
            <a:r>
              <a:rPr lang="zh-CN" altLang="en-US" dirty="0"/>
              <a:t>网络到达不同的房间，同时使用共享的</a:t>
            </a:r>
            <a:r>
              <a:rPr lang="en-US" altLang="zh-CN" dirty="0"/>
              <a:t>Q</a:t>
            </a:r>
            <a:r>
              <a:rPr lang="zh-CN" altLang="en-US" dirty="0"/>
              <a:t>网络搜索其中的豆子。</a:t>
            </a:r>
          </a:p>
        </p:txBody>
      </p:sp>
    </p:spTree>
    <p:extLst>
      <p:ext uri="{BB962C8B-B14F-4D97-AF65-F5344CB8AC3E}">
        <p14:creationId xmlns:p14="http://schemas.microsoft.com/office/powerpoint/2010/main" val="333774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00F9218-570A-70FA-3016-D862AF02D23C}"/>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实验结果</a:t>
            </a:r>
          </a:p>
        </p:txBody>
      </p:sp>
      <p:pic>
        <p:nvPicPr>
          <p:cNvPr id="6" name="图片 5">
            <a:extLst>
              <a:ext uri="{FF2B5EF4-FFF2-40B4-BE49-F238E27FC236}">
                <a16:creationId xmlns:a16="http://schemas.microsoft.com/office/drawing/2014/main" id="{77FD4529-5BA5-0CB3-DADD-1F63F46162F1}"/>
              </a:ext>
            </a:extLst>
          </p:cNvPr>
          <p:cNvPicPr>
            <a:picLocks noChangeAspect="1"/>
          </p:cNvPicPr>
          <p:nvPr/>
        </p:nvPicPr>
        <p:blipFill>
          <a:blip r:embed="rId2"/>
          <a:stretch>
            <a:fillRect/>
          </a:stretch>
        </p:blipFill>
        <p:spPr>
          <a:xfrm>
            <a:off x="708193" y="1607662"/>
            <a:ext cx="10775614" cy="3642676"/>
          </a:xfrm>
          <a:prstGeom prst="rect">
            <a:avLst/>
          </a:prstGeom>
        </p:spPr>
      </p:pic>
      <p:sp>
        <p:nvSpPr>
          <p:cNvPr id="8" name="文本框 7">
            <a:extLst>
              <a:ext uri="{FF2B5EF4-FFF2-40B4-BE49-F238E27FC236}">
                <a16:creationId xmlns:a16="http://schemas.microsoft.com/office/drawing/2014/main" id="{B05EDD8D-7DF2-16CF-80AD-2B39B4DCF277}"/>
              </a:ext>
            </a:extLst>
          </p:cNvPr>
          <p:cNvSpPr txBox="1"/>
          <p:nvPr/>
        </p:nvSpPr>
        <p:spPr>
          <a:xfrm>
            <a:off x="1004532" y="5532437"/>
            <a:ext cx="10182936" cy="369332"/>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三个</a:t>
            </a:r>
            <a:r>
              <a:rPr lang="en-US" altLang="zh-CN" dirty="0"/>
              <a:t>agent</a:t>
            </a:r>
            <a:r>
              <a:rPr lang="zh-CN" altLang="en-US" dirty="0"/>
              <a:t>有不同的行为，第一个</a:t>
            </a:r>
            <a:r>
              <a:rPr lang="en-US" altLang="zh-CN" dirty="0"/>
              <a:t>agent</a:t>
            </a:r>
            <a:r>
              <a:rPr lang="zh-CN" altLang="en-US" dirty="0"/>
              <a:t>传球，第二个</a:t>
            </a:r>
            <a:r>
              <a:rPr lang="en-US" altLang="zh-CN" dirty="0"/>
              <a:t>agent</a:t>
            </a:r>
            <a:r>
              <a:rPr lang="zh-CN" altLang="en-US" dirty="0"/>
              <a:t>得分，第三个</a:t>
            </a:r>
            <a:r>
              <a:rPr lang="en-US" altLang="zh-CN" dirty="0"/>
              <a:t>agent</a:t>
            </a:r>
            <a:r>
              <a:rPr lang="zh-CN" altLang="en-US" dirty="0"/>
              <a:t>跑去威胁（</a:t>
            </a:r>
            <a:r>
              <a:rPr lang="en-US" altLang="zh-CN" dirty="0"/>
              <a:t>threaten</a:t>
            </a:r>
            <a:r>
              <a:rPr lang="zh-CN" altLang="en-US" dirty="0"/>
              <a:t>）</a:t>
            </a:r>
          </a:p>
        </p:txBody>
      </p:sp>
    </p:spTree>
    <p:extLst>
      <p:ext uri="{BB962C8B-B14F-4D97-AF65-F5344CB8AC3E}">
        <p14:creationId xmlns:p14="http://schemas.microsoft.com/office/powerpoint/2010/main" val="4204014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0"/>
            <a:ext cx="10515600" cy="3688260"/>
          </a:xfrm>
        </p:spPr>
        <p:txBody>
          <a:bodyPr>
            <a:normAutofit/>
          </a:bodyPr>
          <a:lstStyle/>
          <a:p>
            <a:pPr algn="ctr"/>
            <a:r>
              <a:rPr lang="en-US" altLang="zh-CN" sz="4800" b="1" dirty="0">
                <a:solidFill>
                  <a:schemeClr val="accent1"/>
                </a:solidFill>
                <a:latin typeface="Arial" panose="020B0604020202020204" pitchFamily="34" charset="0"/>
                <a:ea typeface="+mn-ea"/>
                <a:cs typeface="Arial" panose="020B0604020202020204" pitchFamily="34" charset="0"/>
              </a:rPr>
              <a:t>Hierarchical Multiagent Reinforcement Learning for Allocating Guaranteed Display Ads</a:t>
            </a:r>
            <a:endParaRPr lang="zh-CN" altLang="en-US" sz="4800" b="1" dirty="0">
              <a:solidFill>
                <a:schemeClr val="accent1"/>
              </a:solidFill>
              <a:latin typeface="Arial" panose="020B0604020202020204" pitchFamily="34" charset="0"/>
              <a:ea typeface="+mn-ea"/>
              <a:cs typeface="Arial" panose="020B0604020202020204" pitchFamily="34" charset="0"/>
            </a:endParaRPr>
          </a:p>
        </p:txBody>
      </p:sp>
      <p:pic>
        <p:nvPicPr>
          <p:cNvPr id="5" name="图片 4">
            <a:extLst>
              <a:ext uri="{FF2B5EF4-FFF2-40B4-BE49-F238E27FC236}">
                <a16:creationId xmlns:a16="http://schemas.microsoft.com/office/drawing/2014/main" id="{2794BE56-C7C1-545A-A0F8-FD5C0D672548}"/>
              </a:ext>
            </a:extLst>
          </p:cNvPr>
          <p:cNvPicPr>
            <a:picLocks noChangeAspect="1"/>
          </p:cNvPicPr>
          <p:nvPr/>
        </p:nvPicPr>
        <p:blipFill>
          <a:blip r:embed="rId3"/>
          <a:stretch>
            <a:fillRect/>
          </a:stretch>
        </p:blipFill>
        <p:spPr>
          <a:xfrm>
            <a:off x="1710310" y="2936200"/>
            <a:ext cx="8771380" cy="861135"/>
          </a:xfrm>
          <a:prstGeom prst="rect">
            <a:avLst/>
          </a:prstGeom>
        </p:spPr>
      </p:pic>
      <p:pic>
        <p:nvPicPr>
          <p:cNvPr id="7" name="图片 6">
            <a:extLst>
              <a:ext uri="{FF2B5EF4-FFF2-40B4-BE49-F238E27FC236}">
                <a16:creationId xmlns:a16="http://schemas.microsoft.com/office/drawing/2014/main" id="{8F6F4AD0-0C45-6F23-9B73-2BA903AD3701}"/>
              </a:ext>
            </a:extLst>
          </p:cNvPr>
          <p:cNvPicPr>
            <a:picLocks noChangeAspect="1"/>
          </p:cNvPicPr>
          <p:nvPr/>
        </p:nvPicPr>
        <p:blipFill>
          <a:blip r:embed="rId4"/>
          <a:stretch>
            <a:fillRect/>
          </a:stretch>
        </p:blipFill>
        <p:spPr>
          <a:xfrm>
            <a:off x="6429170" y="4133129"/>
            <a:ext cx="5327807" cy="959413"/>
          </a:xfrm>
          <a:prstGeom prst="rect">
            <a:avLst/>
          </a:prstGeom>
        </p:spPr>
      </p:pic>
      <p:sp>
        <p:nvSpPr>
          <p:cNvPr id="9" name="文本框 8">
            <a:extLst>
              <a:ext uri="{FF2B5EF4-FFF2-40B4-BE49-F238E27FC236}">
                <a16:creationId xmlns:a16="http://schemas.microsoft.com/office/drawing/2014/main" id="{185ED8FF-F066-E2CD-6515-2D3BD6FC2250}"/>
              </a:ext>
            </a:extLst>
          </p:cNvPr>
          <p:cNvSpPr txBox="1"/>
          <p:nvPr/>
        </p:nvSpPr>
        <p:spPr>
          <a:xfrm>
            <a:off x="61414" y="3966505"/>
            <a:ext cx="6470745" cy="646331"/>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IEEE TRANSACTIONS ON NEURAL NETWORKS AND LEARNING SYSTEMS, VOL. 33, NO. 10, OCTOBER 2022</a:t>
            </a:r>
          </a:p>
        </p:txBody>
      </p:sp>
      <p:pic>
        <p:nvPicPr>
          <p:cNvPr id="11" name="图片 10">
            <a:extLst>
              <a:ext uri="{FF2B5EF4-FFF2-40B4-BE49-F238E27FC236}">
                <a16:creationId xmlns:a16="http://schemas.microsoft.com/office/drawing/2014/main" id="{57293E3A-28C1-68AC-5EED-D832112B276A}"/>
              </a:ext>
            </a:extLst>
          </p:cNvPr>
          <p:cNvPicPr>
            <a:picLocks noChangeAspect="1"/>
          </p:cNvPicPr>
          <p:nvPr/>
        </p:nvPicPr>
        <p:blipFill>
          <a:blip r:embed="rId5"/>
          <a:stretch>
            <a:fillRect/>
          </a:stretch>
        </p:blipFill>
        <p:spPr>
          <a:xfrm>
            <a:off x="61414" y="4782006"/>
            <a:ext cx="6222587" cy="2040108"/>
          </a:xfrm>
          <a:prstGeom prst="rect">
            <a:avLst/>
          </a:prstGeom>
        </p:spPr>
      </p:pic>
    </p:spTree>
    <p:extLst>
      <p:ext uri="{BB962C8B-B14F-4D97-AF65-F5344CB8AC3E}">
        <p14:creationId xmlns:p14="http://schemas.microsoft.com/office/powerpoint/2010/main" val="186538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18255"/>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摘要</a:t>
            </a: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536083" y="1222313"/>
            <a:ext cx="11119834" cy="4413373"/>
          </a:xfrm>
        </p:spPr>
        <p:txBody>
          <a:bodyPr>
            <a:normAutofit fontScale="92500" lnSpcReduction="10000"/>
          </a:bodyPr>
          <a:lstStyle/>
          <a:p>
            <a:pPr>
              <a:lnSpc>
                <a:spcPct val="150000"/>
              </a:lnSpc>
            </a:pPr>
            <a:r>
              <a:rPr lang="zh-CN" altLang="en-US" sz="2400" dirty="0">
                <a:latin typeface="Arial" panose="020B0604020202020204" pitchFamily="34" charset="0"/>
                <a:ea typeface="黑体" panose="02010609060101010101" pitchFamily="49" charset="-122"/>
              </a:rPr>
              <a:t>问题：</a:t>
            </a:r>
            <a:r>
              <a:rPr lang="en-US" altLang="zh-CN" sz="2400" dirty="0">
                <a:latin typeface="Arial" panose="020B0604020202020204" pitchFamily="34" charset="0"/>
                <a:ea typeface="黑体" panose="02010609060101010101" pitchFamily="49" charset="-122"/>
              </a:rPr>
              <a:t>guaranteed display ads (GDAs) allocation</a:t>
            </a:r>
            <a:r>
              <a:rPr lang="zh-CN" altLang="en-US" sz="2400" dirty="0">
                <a:latin typeface="Arial" panose="020B0604020202020204" pitchFamily="34" charset="0"/>
                <a:ea typeface="黑体" panose="02010609060101010101" pitchFamily="49" charset="-122"/>
              </a:rPr>
              <a:t>，</a:t>
            </a:r>
            <a:r>
              <a:rPr lang="zh-CN" altLang="en-US" sz="2400" dirty="0">
                <a:solidFill>
                  <a:schemeClr val="accent1"/>
                </a:solidFill>
                <a:latin typeface="Arial" panose="020B0604020202020204" pitchFamily="34" charset="0"/>
                <a:ea typeface="黑体" panose="02010609060101010101" pitchFamily="49" charset="-122"/>
              </a:rPr>
              <a:t>主动地将展示广告（</a:t>
            </a:r>
            <a:r>
              <a:rPr lang="en-US" altLang="zh-CN" sz="2400" dirty="0">
                <a:solidFill>
                  <a:schemeClr val="accent1"/>
                </a:solidFill>
                <a:latin typeface="Arial" panose="020B0604020202020204" pitchFamily="34" charset="0"/>
                <a:ea typeface="黑体" panose="02010609060101010101" pitchFamily="49" charset="-122"/>
              </a:rPr>
              <a:t>display ads</a:t>
            </a:r>
            <a:r>
              <a:rPr lang="zh-CN" altLang="en-US" sz="2400" dirty="0">
                <a:solidFill>
                  <a:schemeClr val="accent1"/>
                </a:solidFill>
                <a:latin typeface="Arial" panose="020B0604020202020204" pitchFamily="34" charset="0"/>
                <a:ea typeface="黑体" panose="02010609060101010101" pitchFamily="49" charset="-122"/>
              </a:rPr>
              <a:t>）分配给不同的</a:t>
            </a:r>
            <a:r>
              <a:rPr lang="en-US" altLang="zh-CN" sz="2400" dirty="0">
                <a:solidFill>
                  <a:schemeClr val="accent1"/>
                </a:solidFill>
                <a:latin typeface="Arial" panose="020B0604020202020204" pitchFamily="34" charset="0"/>
                <a:ea typeface="黑体" panose="02010609060101010101" pitchFamily="49" charset="-122"/>
              </a:rPr>
              <a:t>impressions</a:t>
            </a:r>
            <a:r>
              <a:rPr lang="zh-CN" altLang="en-US" sz="2400" dirty="0">
                <a:latin typeface="Arial" panose="020B0604020202020204" pitchFamily="34" charset="0"/>
                <a:ea typeface="黑体" panose="02010609060101010101" pitchFamily="49" charset="-122"/>
              </a:rPr>
              <a:t>，以满足他们（广告）在合同中提出的</a:t>
            </a:r>
            <a:r>
              <a:rPr lang="en-US" altLang="zh-CN" sz="2400" dirty="0">
                <a:latin typeface="Arial" panose="020B0604020202020204" pitchFamily="34" charset="0"/>
                <a:ea typeface="黑体" panose="02010609060101010101" pitchFamily="49" charset="-122"/>
              </a:rPr>
              <a:t>impressions</a:t>
            </a:r>
            <a:r>
              <a:rPr lang="zh-CN" altLang="en-US" sz="2400" dirty="0">
                <a:latin typeface="Arial" panose="020B0604020202020204" pitchFamily="34" charset="0"/>
                <a:ea typeface="黑体" panose="02010609060101010101" pitchFamily="49" charset="-122"/>
              </a:rPr>
              <a:t>需求。静态的分配方法不适用于动态和大规模的</a:t>
            </a:r>
            <a:r>
              <a:rPr lang="en-US" altLang="zh-CN" sz="2400" dirty="0">
                <a:latin typeface="Arial" panose="020B0604020202020204" pitchFamily="34" charset="0"/>
                <a:ea typeface="黑体" panose="02010609060101010101" pitchFamily="49" charset="-122"/>
              </a:rPr>
              <a:t>impressions</a:t>
            </a:r>
          </a:p>
          <a:p>
            <a:pPr>
              <a:lnSpc>
                <a:spcPct val="150000"/>
              </a:lnSpc>
            </a:pPr>
            <a:r>
              <a:rPr lang="zh-CN" altLang="en-US" sz="2400" dirty="0">
                <a:latin typeface="Arial" panose="020B0604020202020204" pitchFamily="34" charset="0"/>
                <a:ea typeface="黑体" panose="02010609060101010101" pitchFamily="49" charset="-122"/>
              </a:rPr>
              <a:t>思想：为每个</a:t>
            </a:r>
            <a:r>
              <a:rPr lang="zh-CN" altLang="en-US" sz="2400" dirty="0">
                <a:solidFill>
                  <a:schemeClr val="accent1"/>
                </a:solidFill>
                <a:latin typeface="Arial" panose="020B0604020202020204" pitchFamily="34" charset="0"/>
                <a:ea typeface="黑体" panose="02010609060101010101" pitchFamily="49" charset="-122"/>
              </a:rPr>
              <a:t>广告</a:t>
            </a:r>
            <a:r>
              <a:rPr lang="zh-CN" altLang="en-US" sz="2400" dirty="0">
                <a:latin typeface="Arial" panose="020B0604020202020204" pitchFamily="34" charset="0"/>
                <a:ea typeface="黑体" panose="02010609060101010101" pitchFamily="49" charset="-122"/>
              </a:rPr>
              <a:t>分配一个分配</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，并协调所有</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（全局最优分配）</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方法：分层多智能体强化学习</a:t>
            </a:r>
            <a:endParaRPr lang="en-US" altLang="zh-CN" sz="2400" dirty="0">
              <a:latin typeface="Arial" panose="020B0604020202020204" pitchFamily="34" charset="0"/>
              <a:ea typeface="黑体" panose="02010609060101010101" pitchFamily="49" charset="-122"/>
            </a:endParaRPr>
          </a:p>
          <a:p>
            <a:pPr lvl="1">
              <a:lnSpc>
                <a:spcPct val="150000"/>
              </a:lnSpc>
            </a:pPr>
            <a:r>
              <a:rPr lang="zh-CN" altLang="en-US" sz="2000" dirty="0">
                <a:latin typeface="Arial" panose="020B0604020202020204" pitchFamily="34" charset="0"/>
                <a:ea typeface="黑体" panose="02010609060101010101" pitchFamily="49" charset="-122"/>
              </a:rPr>
              <a:t>第一层只有一个策略，策略是</a:t>
            </a:r>
            <a:r>
              <a:rPr lang="en-US" altLang="zh-CN" sz="2000" dirty="0">
                <a:latin typeface="Arial" panose="020B0604020202020204" pitchFamily="34" charset="0"/>
                <a:ea typeface="黑体" panose="02010609060101010101" pitchFamily="49" charset="-122"/>
              </a:rPr>
              <a:t>a manager policy</a:t>
            </a:r>
            <a:r>
              <a:rPr lang="zh-CN" altLang="en-US" sz="2000" dirty="0">
                <a:latin typeface="Arial" panose="020B0604020202020204" pitchFamily="34" charset="0"/>
                <a:ea typeface="黑体" panose="02010609060101010101" pitchFamily="49" charset="-122"/>
              </a:rPr>
              <a:t>，为第二层的</a:t>
            </a:r>
            <a:r>
              <a:rPr lang="en-US" altLang="zh-CN" sz="2000" dirty="0">
                <a:latin typeface="Arial" panose="020B0604020202020204" pitchFamily="34" charset="0"/>
                <a:ea typeface="黑体" panose="02010609060101010101" pitchFamily="49" charset="-122"/>
              </a:rPr>
              <a:t>agents</a:t>
            </a:r>
            <a:r>
              <a:rPr lang="zh-CN" altLang="en-US" sz="2000" dirty="0">
                <a:latin typeface="Arial" panose="020B0604020202020204" pitchFamily="34" charset="0"/>
                <a:ea typeface="黑体" panose="02010609060101010101" pitchFamily="49" charset="-122"/>
              </a:rPr>
              <a:t>选择合适的子策略</a:t>
            </a:r>
            <a:endParaRPr lang="en-US" altLang="zh-CN" sz="2000" dirty="0">
              <a:latin typeface="Arial" panose="020B0604020202020204" pitchFamily="34" charset="0"/>
              <a:ea typeface="黑体" panose="02010609060101010101" pitchFamily="49" charset="-122"/>
            </a:endParaRPr>
          </a:p>
          <a:p>
            <a:pPr lvl="1">
              <a:lnSpc>
                <a:spcPct val="150000"/>
              </a:lnSpc>
            </a:pPr>
            <a:r>
              <a:rPr lang="zh-CN" altLang="en-US" sz="2000" dirty="0">
                <a:latin typeface="Arial" panose="020B0604020202020204" pitchFamily="34" charset="0"/>
                <a:ea typeface="黑体" panose="02010609060101010101" pitchFamily="49" charset="-122"/>
              </a:rPr>
              <a:t>第二层有一组子策略，让</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根据自身的状态进行调节，</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负责把</a:t>
            </a:r>
            <a:r>
              <a:rPr lang="en-US" altLang="zh-CN" sz="2000" dirty="0">
                <a:latin typeface="Arial" panose="020B0604020202020204" pitchFamily="34" charset="0"/>
                <a:ea typeface="黑体" panose="02010609060101010101" pitchFamily="49" charset="-122"/>
              </a:rPr>
              <a:t>ad</a:t>
            </a:r>
            <a:r>
              <a:rPr lang="zh-CN" altLang="en-US" sz="2000" dirty="0">
                <a:latin typeface="Arial" panose="020B0604020202020204" pitchFamily="34" charset="0"/>
                <a:ea typeface="黑体" panose="02010609060101010101" pitchFamily="49" charset="-122"/>
              </a:rPr>
              <a:t>分配给</a:t>
            </a:r>
            <a:r>
              <a:rPr lang="en-US" altLang="zh-CN" sz="2000" dirty="0">
                <a:latin typeface="Arial" panose="020B0604020202020204" pitchFamily="34" charset="0"/>
                <a:ea typeface="黑体" panose="02010609060101010101" pitchFamily="49" charset="-122"/>
              </a:rPr>
              <a:t>impression</a:t>
            </a:r>
          </a:p>
          <a:p>
            <a:pPr>
              <a:lnSpc>
                <a:spcPct val="150000"/>
              </a:lnSpc>
            </a:pPr>
            <a:r>
              <a:rPr lang="zh-CN" altLang="en-US" sz="2400" dirty="0">
                <a:latin typeface="Arial" panose="020B0604020202020204" pitchFamily="34" charset="0"/>
                <a:ea typeface="黑体" panose="02010609060101010101" pitchFamily="49" charset="-122"/>
              </a:rPr>
              <a:t>实验：</a:t>
            </a:r>
            <a:r>
              <a:rPr lang="en-US" altLang="zh-CN" sz="2400" dirty="0">
                <a:latin typeface="Arial" panose="020B0604020202020204" pitchFamily="34" charset="0"/>
                <a:ea typeface="黑体" panose="02010609060101010101" pitchFamily="49" charset="-122"/>
              </a:rPr>
              <a:t>Tencent advertising platform</a:t>
            </a:r>
            <a:endParaRPr lang="zh-CN" altLang="en-US" sz="2400"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3563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18255"/>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摘要</a:t>
            </a: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536083" y="1222313"/>
            <a:ext cx="11119834" cy="4413373"/>
          </a:xfrm>
        </p:spPr>
        <p:txBody>
          <a:bodyPr>
            <a:normAutofit fontScale="92500"/>
          </a:bodyPr>
          <a:lstStyle/>
          <a:p>
            <a:pPr>
              <a:lnSpc>
                <a:spcPct val="150000"/>
              </a:lnSpc>
            </a:pPr>
            <a:r>
              <a:rPr lang="zh-CN" altLang="en-US" sz="2400" dirty="0">
                <a:latin typeface="Arial" panose="020B0604020202020204" pitchFamily="34" charset="0"/>
                <a:ea typeface="黑体" panose="02010609060101010101" pitchFamily="49" charset="-122"/>
              </a:rPr>
              <a:t>问题：多</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共享参数使得各个</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的行为趋于同质化，探索不够</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思想：在优化和表示层面加入多样性，自适应的权衡共享和多样性</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方法：</a:t>
            </a:r>
            <a:endParaRPr lang="en-US" altLang="zh-CN" sz="2400" dirty="0">
              <a:latin typeface="Arial" panose="020B0604020202020204" pitchFamily="34" charset="0"/>
              <a:ea typeface="黑体" panose="02010609060101010101" pitchFamily="49" charset="-122"/>
            </a:endParaRPr>
          </a:p>
          <a:p>
            <a:pPr lvl="1">
              <a:lnSpc>
                <a:spcPct val="150000"/>
              </a:lnSpc>
            </a:pPr>
            <a:r>
              <a:rPr lang="zh-CN" altLang="en-US" sz="2000" dirty="0">
                <a:latin typeface="Arial" panose="020B0604020202020204" pitchFamily="34" charset="0"/>
                <a:ea typeface="黑体" panose="02010609060101010101" pitchFamily="49" charset="-122"/>
              </a:rPr>
              <a:t>设计了一个</a:t>
            </a:r>
            <a:r>
              <a:rPr lang="en-US" altLang="zh-CN" sz="2000" dirty="0">
                <a:latin typeface="Arial" panose="020B0604020202020204" pitchFamily="34" charset="0"/>
                <a:ea typeface="黑体" panose="02010609060101010101" pitchFamily="49" charset="-122"/>
              </a:rPr>
              <a:t>reward</a:t>
            </a:r>
            <a:r>
              <a:rPr lang="zh-CN" altLang="en-US" sz="2000" dirty="0">
                <a:latin typeface="Arial" panose="020B0604020202020204" pitchFamily="34" charset="0"/>
                <a:ea typeface="黑体" panose="02010609060101010101" pitchFamily="49" charset="-122"/>
              </a:rPr>
              <a:t>：使用信息论目标最大化个体轨迹与个体身份之间的互信息，鼓励广泛的探索和多样化的个性化行为</a:t>
            </a:r>
            <a:endParaRPr lang="en-US" altLang="zh-CN" sz="2000" dirty="0">
              <a:latin typeface="Arial" panose="020B0604020202020204" pitchFamily="34" charset="0"/>
              <a:ea typeface="黑体" panose="02010609060101010101" pitchFamily="49" charset="-122"/>
            </a:endParaRPr>
          </a:p>
          <a:p>
            <a:pPr lvl="1">
              <a:lnSpc>
                <a:spcPct val="150000"/>
              </a:lnSpc>
            </a:pPr>
            <a:r>
              <a:rPr lang="en-US" altLang="zh-CN" sz="2000" dirty="0">
                <a:latin typeface="Arial" panose="020B0604020202020204" pitchFamily="34" charset="0"/>
                <a:ea typeface="黑体" panose="02010609060101010101" pitchFamily="49" charset="-122"/>
              </a:rPr>
              <a:t>Q</a:t>
            </a:r>
            <a:r>
              <a:rPr lang="zh-CN" altLang="en-US" sz="2000" dirty="0">
                <a:latin typeface="Arial" panose="020B0604020202020204" pitchFamily="34" charset="0"/>
                <a:ea typeface="黑体" panose="02010609060101010101" pitchFamily="49" charset="-122"/>
              </a:rPr>
              <a:t>值分解成</a:t>
            </a:r>
            <a:r>
              <a:rPr lang="en-US" altLang="zh-CN" sz="2000" dirty="0">
                <a:solidFill>
                  <a:schemeClr val="accent1"/>
                </a:solidFill>
                <a:latin typeface="Arial" panose="020B0604020202020204" pitchFamily="34" charset="0"/>
                <a:ea typeface="黑体" panose="02010609060101010101" pitchFamily="49" charset="-122"/>
              </a:rPr>
              <a:t>shared</a:t>
            </a:r>
            <a:r>
              <a:rPr lang="en-US" altLang="zh-CN" sz="2000" dirty="0">
                <a:latin typeface="Arial" panose="020B0604020202020204" pitchFamily="34" charset="0"/>
                <a:ea typeface="黑体" panose="02010609060101010101" pitchFamily="49" charset="-122"/>
              </a:rPr>
              <a:t> local Q-function</a:t>
            </a:r>
            <a:r>
              <a:rPr lang="zh-CN" altLang="en-US" sz="2000" dirty="0">
                <a:latin typeface="Arial" panose="020B0604020202020204" pitchFamily="34" charset="0"/>
                <a:ea typeface="黑体" panose="02010609060101010101" pitchFamily="49" charset="-122"/>
              </a:rPr>
              <a:t>和</a:t>
            </a:r>
            <a:r>
              <a:rPr lang="en-US" altLang="zh-CN" sz="2000" dirty="0">
                <a:solidFill>
                  <a:schemeClr val="accent1"/>
                </a:solidFill>
                <a:latin typeface="Arial" panose="020B0604020202020204" pitchFamily="34" charset="0"/>
                <a:ea typeface="黑体" panose="02010609060101010101" pitchFamily="49" charset="-122"/>
              </a:rPr>
              <a:t>individual</a:t>
            </a:r>
            <a:r>
              <a:rPr lang="en-US" altLang="zh-CN" sz="2000" dirty="0">
                <a:latin typeface="Arial" panose="020B0604020202020204" pitchFamily="34" charset="0"/>
                <a:ea typeface="黑体" panose="02010609060101010101" pitchFamily="49" charset="-122"/>
              </a:rPr>
              <a:t> local Q-function(agent-specific)</a:t>
            </a:r>
          </a:p>
          <a:p>
            <a:pPr lvl="1">
              <a:lnSpc>
                <a:spcPct val="150000"/>
              </a:lnSpc>
            </a:pPr>
            <a:r>
              <a:rPr lang="zh-CN" altLang="en-US" sz="2000" dirty="0">
                <a:latin typeface="Arial" panose="020B0604020202020204" pitchFamily="34" charset="0"/>
                <a:ea typeface="黑体" panose="02010609060101010101" pitchFamily="49" charset="-122"/>
              </a:rPr>
              <a:t>用</a:t>
            </a:r>
            <a:r>
              <a:rPr lang="en-US" altLang="zh-CN" sz="2000" dirty="0">
                <a:latin typeface="Arial" panose="020B0604020202020204" pitchFamily="34" charset="0"/>
                <a:ea typeface="黑体" panose="02010609060101010101" pitchFamily="49" charset="-122"/>
              </a:rPr>
              <a:t>QPLEX</a:t>
            </a:r>
            <a:r>
              <a:rPr lang="zh-CN" altLang="en-US" sz="2000" dirty="0">
                <a:latin typeface="Arial" panose="020B0604020202020204" pitchFamily="34" charset="0"/>
                <a:ea typeface="黑体" panose="02010609060101010101" pitchFamily="49" charset="-122"/>
              </a:rPr>
              <a:t>模型训练</a:t>
            </a:r>
            <a:endParaRPr lang="en-US" altLang="zh-CN" sz="20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实验：</a:t>
            </a:r>
            <a:r>
              <a:rPr lang="en-US" altLang="zh-CN" sz="2400" dirty="0">
                <a:latin typeface="Arial" panose="020B0604020202020204" pitchFamily="34" charset="0"/>
                <a:ea typeface="黑体" panose="02010609060101010101" pitchFamily="49" charset="-122"/>
              </a:rPr>
              <a:t>Google Research Football and super hard StarCraft II micromanagement tasks</a:t>
            </a:r>
            <a:endParaRPr lang="zh-CN" altLang="en-US" sz="2400" dirty="0">
              <a:latin typeface="Arial" panose="020B0604020202020204" pitchFamily="34" charset="0"/>
              <a:ea typeface="黑体" panose="02010609060101010101" pitchFamily="49" charset="-122"/>
            </a:endParaRPr>
          </a:p>
        </p:txBody>
      </p:sp>
      <p:sp>
        <p:nvSpPr>
          <p:cNvPr id="4" name="云形 3">
            <a:extLst>
              <a:ext uri="{FF2B5EF4-FFF2-40B4-BE49-F238E27FC236}">
                <a16:creationId xmlns:a16="http://schemas.microsoft.com/office/drawing/2014/main" id="{5E260834-BA56-EAD5-52C7-4A79FCC0487C}"/>
              </a:ext>
            </a:extLst>
          </p:cNvPr>
          <p:cNvSpPr/>
          <p:nvPr/>
        </p:nvSpPr>
        <p:spPr>
          <a:xfrm>
            <a:off x="8275749" y="72860"/>
            <a:ext cx="3870101" cy="132556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只考虑合作任务</a:t>
            </a:r>
          </a:p>
        </p:txBody>
      </p:sp>
      <p:cxnSp>
        <p:nvCxnSpPr>
          <p:cNvPr id="6" name="直接连接符 5">
            <a:extLst>
              <a:ext uri="{FF2B5EF4-FFF2-40B4-BE49-F238E27FC236}">
                <a16:creationId xmlns:a16="http://schemas.microsoft.com/office/drawing/2014/main" id="{65153DF0-6317-CB27-2B78-18ECC2FB2614}"/>
              </a:ext>
            </a:extLst>
          </p:cNvPr>
          <p:cNvCxnSpPr>
            <a:cxnSpLocks/>
          </p:cNvCxnSpPr>
          <p:nvPr/>
        </p:nvCxnSpPr>
        <p:spPr>
          <a:xfrm>
            <a:off x="3473355" y="3515932"/>
            <a:ext cx="608007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338ECCEF-1CE6-D4C0-74AB-B4904B4F5218}"/>
              </a:ext>
            </a:extLst>
          </p:cNvPr>
          <p:cNvSpPr/>
          <p:nvPr/>
        </p:nvSpPr>
        <p:spPr>
          <a:xfrm>
            <a:off x="7147876" y="2704922"/>
            <a:ext cx="2255746"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optimization</a:t>
            </a:r>
            <a:endParaRPr lang="zh-CN" altLang="en-US" sz="4400" b="1" cap="none" spc="0" dirty="0">
              <a:ln w="22225">
                <a:solidFill>
                  <a:schemeClr val="accent2"/>
                </a:solidFill>
                <a:prstDash val="solid"/>
              </a:ln>
              <a:solidFill>
                <a:schemeClr val="accent2">
                  <a:lumMod val="40000"/>
                  <a:lumOff val="60000"/>
                </a:schemeClr>
              </a:solidFill>
              <a:effectLst/>
            </a:endParaRPr>
          </a:p>
        </p:txBody>
      </p:sp>
      <p:cxnSp>
        <p:nvCxnSpPr>
          <p:cNvPr id="12" name="直接连接符 11">
            <a:extLst>
              <a:ext uri="{FF2B5EF4-FFF2-40B4-BE49-F238E27FC236}">
                <a16:creationId xmlns:a16="http://schemas.microsoft.com/office/drawing/2014/main" id="{561BF778-6D19-8211-AC39-5242F2CC00D7}"/>
              </a:ext>
            </a:extLst>
          </p:cNvPr>
          <p:cNvCxnSpPr>
            <a:cxnSpLocks/>
          </p:cNvCxnSpPr>
          <p:nvPr/>
        </p:nvCxnSpPr>
        <p:spPr>
          <a:xfrm>
            <a:off x="5140656" y="4459903"/>
            <a:ext cx="447419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0541ED9-4FDC-89CE-9EBF-39607A9AA505}"/>
              </a:ext>
            </a:extLst>
          </p:cNvPr>
          <p:cNvSpPr/>
          <p:nvPr/>
        </p:nvSpPr>
        <p:spPr>
          <a:xfrm>
            <a:off x="9553433" y="3946228"/>
            <a:ext cx="2571538"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representation</a:t>
            </a:r>
            <a:endParaRPr lang="zh-CN" altLang="en-US" sz="4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1902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18255"/>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cs typeface="Arial" panose="020B0604020202020204" pitchFamily="34" charset="0"/>
              </a:rPr>
              <a:t>GDAs &amp; impressions</a:t>
            </a:r>
            <a:endParaRPr lang="zh-CN" altLang="en-US" b="1" dirty="0">
              <a:solidFill>
                <a:schemeClr val="accent1"/>
              </a:solidFill>
              <a:latin typeface="Arial" panose="020B0604020202020204" pitchFamily="34" charset="0"/>
              <a:ea typeface="黑体" panose="02010609060101010101" pitchFamily="49" charset="-122"/>
              <a:cs typeface="Arial" panose="020B0604020202020204" pitchFamily="34" charset="0"/>
            </a:endParaRP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838200" y="1262418"/>
            <a:ext cx="10515600" cy="4914545"/>
          </a:xfrm>
        </p:spPr>
        <p:txBody>
          <a:bodyPr>
            <a:normAutofit/>
          </a:bodyPr>
          <a:lstStyle/>
          <a:p>
            <a:pPr>
              <a:lnSpc>
                <a:spcPct val="150000"/>
              </a:lnSpc>
            </a:pPr>
            <a:r>
              <a:rPr lang="en-US" altLang="zh-CN" sz="2000" dirty="0">
                <a:latin typeface="Arial" panose="020B0604020202020204" pitchFamily="34" charset="0"/>
                <a:ea typeface="黑体" panose="02010609060101010101" pitchFamily="49" charset="-122"/>
              </a:rPr>
              <a:t>guaranteed display ads (GDAs) </a:t>
            </a:r>
            <a:r>
              <a:rPr lang="zh-CN" altLang="en-US" sz="2000" dirty="0">
                <a:latin typeface="Arial" panose="020B0604020202020204" pitchFamily="34" charset="0"/>
                <a:ea typeface="黑体" panose="02010609060101010101" pitchFamily="49" charset="-122"/>
              </a:rPr>
              <a:t>：广告的担保式投放。</a:t>
            </a:r>
            <a:r>
              <a:rPr lang="zh-CN" altLang="en-US" sz="2000" dirty="0">
                <a:solidFill>
                  <a:schemeClr val="accent1"/>
                </a:solidFill>
                <a:latin typeface="Arial" panose="020B0604020202020204" pitchFamily="34" charset="0"/>
                <a:ea typeface="黑体" panose="02010609060101010101" pitchFamily="49" charset="-122"/>
              </a:rPr>
              <a:t>需要保证广告主能够获得在合约中约定的受众用户的流量</a:t>
            </a:r>
            <a:endParaRPr lang="en-US" altLang="zh-CN" sz="2000" dirty="0">
              <a:solidFill>
                <a:schemeClr val="accent1"/>
              </a:solidFill>
              <a:latin typeface="Arial" panose="020B0604020202020204" pitchFamily="34" charset="0"/>
              <a:ea typeface="黑体" panose="02010609060101010101" pitchFamily="49" charset="-122"/>
            </a:endParaRPr>
          </a:p>
          <a:p>
            <a:pPr lvl="1">
              <a:lnSpc>
                <a:spcPct val="150000"/>
              </a:lnSpc>
            </a:pPr>
            <a:r>
              <a:rPr lang="en-US" altLang="zh-CN" sz="1600" dirty="0">
                <a:latin typeface="Arial" panose="020B0604020202020204" pitchFamily="34" charset="0"/>
                <a:ea typeface="黑体" panose="02010609060101010101" pitchFamily="49" charset="-122"/>
              </a:rPr>
              <a:t>GD</a:t>
            </a:r>
            <a:r>
              <a:rPr lang="zh-CN" altLang="en-US" sz="1600" dirty="0">
                <a:latin typeface="Arial" panose="020B0604020202020204" pitchFamily="34" charset="0"/>
                <a:ea typeface="黑体" panose="02010609060101010101" pitchFamily="49" charset="-122"/>
              </a:rPr>
              <a:t>中，媒体的流量按照属性划分，媒体要给不同的广告主按照合同分配约定好的流量。</a:t>
            </a:r>
            <a:r>
              <a:rPr lang="en-US" altLang="zh-CN" sz="1600" dirty="0">
                <a:latin typeface="Arial" panose="020B0604020202020204" pitchFamily="34" charset="0"/>
                <a:ea typeface="黑体" panose="02010609060101010101" pitchFamily="49" charset="-122"/>
              </a:rPr>
              <a:t>Ad Server</a:t>
            </a:r>
            <a:r>
              <a:rPr lang="zh-CN" altLang="en-US" sz="1600" dirty="0">
                <a:latin typeface="Arial" panose="020B0604020202020204" pitchFamily="34" charset="0"/>
                <a:ea typeface="黑体" panose="02010609060101010101" pitchFamily="49" charset="-122"/>
              </a:rPr>
              <a:t>的准则是希望在每一次展现满足多个合约时，选择合适的广告主，以使得每个广告主效果最好，同时能够更有效的分配流量</a:t>
            </a:r>
            <a:endParaRPr lang="en-US" altLang="zh-CN" sz="1600" dirty="0">
              <a:latin typeface="Arial" panose="020B0604020202020204" pitchFamily="34" charset="0"/>
              <a:ea typeface="黑体" panose="02010609060101010101" pitchFamily="49" charset="-122"/>
            </a:endParaRPr>
          </a:p>
          <a:p>
            <a:pPr>
              <a:lnSpc>
                <a:spcPct val="150000"/>
              </a:lnSpc>
            </a:pPr>
            <a:r>
              <a:rPr lang="en-US" altLang="zh-CN" sz="2000" dirty="0">
                <a:latin typeface="Arial" panose="020B0604020202020204" pitchFamily="34" charset="0"/>
                <a:ea typeface="黑体" panose="02010609060101010101" pitchFamily="49" charset="-122"/>
              </a:rPr>
              <a:t>Impression</a:t>
            </a:r>
            <a:r>
              <a:rPr lang="zh-CN" altLang="en-US" sz="2000" dirty="0">
                <a:latin typeface="Arial" panose="020B0604020202020204" pitchFamily="34" charset="0"/>
                <a:ea typeface="黑体" panose="02010609060101010101" pitchFamily="49" charset="-122"/>
              </a:rPr>
              <a:t>的意思是“显示” ，</a:t>
            </a:r>
            <a:r>
              <a:rPr lang="zh-CN" altLang="en-US" sz="2000" dirty="0">
                <a:solidFill>
                  <a:schemeClr val="accent1"/>
                </a:solidFill>
                <a:latin typeface="Arial" panose="020B0604020202020204" pitchFamily="34" charset="0"/>
                <a:ea typeface="黑体" panose="02010609060101010101" pitchFamily="49" charset="-122"/>
              </a:rPr>
              <a:t>一个广告被显示了多少次，它就计数多少</a:t>
            </a:r>
            <a:r>
              <a:rPr lang="zh-CN" altLang="en-US" sz="2000" dirty="0">
                <a:latin typeface="Arial" panose="020B0604020202020204" pitchFamily="34" charset="0"/>
                <a:ea typeface="黑体" panose="02010609060101010101" pitchFamily="49" charset="-122"/>
              </a:rPr>
              <a:t>。</a:t>
            </a:r>
            <a:endParaRPr lang="en-US" altLang="zh-CN" sz="2000" dirty="0">
              <a:latin typeface="Arial" panose="020B0604020202020204" pitchFamily="34" charset="0"/>
              <a:ea typeface="黑体" panose="02010609060101010101" pitchFamily="49" charset="-122"/>
            </a:endParaRPr>
          </a:p>
          <a:p>
            <a:pPr lvl="1">
              <a:lnSpc>
                <a:spcPct val="150000"/>
              </a:lnSpc>
            </a:pPr>
            <a:r>
              <a:rPr lang="zh-CN" altLang="en-US" sz="1600" dirty="0">
                <a:latin typeface="Arial" panose="020B0604020202020204" pitchFamily="34" charset="0"/>
                <a:ea typeface="黑体" panose="02010609060101010101" pitchFamily="49" charset="-122"/>
              </a:rPr>
              <a:t>比如，你打开新浪的一个页面，这上面的所有广告就被“显示”了一次，每个广告增加</a:t>
            </a:r>
            <a:r>
              <a:rPr lang="en-US" altLang="zh-CN" sz="1600" dirty="0">
                <a:latin typeface="Arial" panose="020B0604020202020204" pitchFamily="34" charset="0"/>
                <a:ea typeface="黑体" panose="02010609060101010101" pitchFamily="49" charset="-122"/>
              </a:rPr>
              <a:t>1</a:t>
            </a:r>
            <a:r>
              <a:rPr lang="zh-CN" altLang="en-US" sz="1600" dirty="0">
                <a:latin typeface="Arial" panose="020B0604020202020204" pitchFamily="34" charset="0"/>
                <a:ea typeface="黑体" panose="02010609060101010101" pitchFamily="49" charset="-122"/>
              </a:rPr>
              <a:t>个</a:t>
            </a:r>
            <a:r>
              <a:rPr lang="en-US" altLang="zh-CN" sz="1600" dirty="0">
                <a:latin typeface="Arial" panose="020B0604020202020204" pitchFamily="34" charset="0"/>
                <a:ea typeface="黑体" panose="02010609060101010101" pitchFamily="49" charset="-122"/>
              </a:rPr>
              <a:t>Impression</a:t>
            </a:r>
            <a:r>
              <a:rPr lang="zh-CN" altLang="en-US" sz="1600" dirty="0">
                <a:latin typeface="Arial" panose="020B0604020202020204" pitchFamily="34" charset="0"/>
                <a:ea typeface="黑体" panose="02010609060101010101" pitchFamily="49" charset="-122"/>
              </a:rPr>
              <a:t>；如果你刷新这个页面，所有的广告就显示了两次，每个广告总计增加</a:t>
            </a:r>
            <a:r>
              <a:rPr lang="en-US" altLang="zh-CN" sz="1600" dirty="0">
                <a:latin typeface="Arial" panose="020B0604020202020204" pitchFamily="34" charset="0"/>
                <a:ea typeface="黑体" panose="02010609060101010101" pitchFamily="49" charset="-122"/>
              </a:rPr>
              <a:t>2</a:t>
            </a:r>
            <a:r>
              <a:rPr lang="zh-CN" altLang="en-US" sz="1600" dirty="0">
                <a:latin typeface="Arial" panose="020B0604020202020204" pitchFamily="34" charset="0"/>
                <a:ea typeface="黑体" panose="02010609060101010101" pitchFamily="49" charset="-122"/>
              </a:rPr>
              <a:t>个</a:t>
            </a:r>
            <a:r>
              <a:rPr lang="en-US" altLang="zh-CN" sz="1600" dirty="0">
                <a:latin typeface="Arial" panose="020B0604020202020204" pitchFamily="34" charset="0"/>
                <a:ea typeface="黑体" panose="02010609060101010101" pitchFamily="49" charset="-122"/>
              </a:rPr>
              <a:t>Impression</a:t>
            </a:r>
          </a:p>
          <a:p>
            <a:pPr lvl="1">
              <a:lnSpc>
                <a:spcPct val="150000"/>
              </a:lnSpc>
            </a:pPr>
            <a:r>
              <a:rPr lang="zh-CN" altLang="en-US" sz="1600" dirty="0">
                <a:latin typeface="Arial" panose="020B0604020202020204" pitchFamily="34" charset="0"/>
                <a:ea typeface="黑体" panose="02010609060101010101" pitchFamily="49" charset="-122"/>
              </a:rPr>
              <a:t>流量</a:t>
            </a:r>
          </a:p>
        </p:txBody>
      </p:sp>
    </p:spTree>
    <p:extLst>
      <p:ext uri="{BB962C8B-B14F-4D97-AF65-F5344CB8AC3E}">
        <p14:creationId xmlns:p14="http://schemas.microsoft.com/office/powerpoint/2010/main" val="1647399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1086"/>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竞争举例</a:t>
            </a:r>
          </a:p>
        </p:txBody>
      </p:sp>
      <p:pic>
        <p:nvPicPr>
          <p:cNvPr id="5" name="图片 4">
            <a:extLst>
              <a:ext uri="{FF2B5EF4-FFF2-40B4-BE49-F238E27FC236}">
                <a16:creationId xmlns:a16="http://schemas.microsoft.com/office/drawing/2014/main" id="{E47BC599-D510-A9C3-E750-94305A97FD11}"/>
              </a:ext>
            </a:extLst>
          </p:cNvPr>
          <p:cNvPicPr>
            <a:picLocks noChangeAspect="1"/>
          </p:cNvPicPr>
          <p:nvPr/>
        </p:nvPicPr>
        <p:blipFill>
          <a:blip r:embed="rId2"/>
          <a:stretch>
            <a:fillRect/>
          </a:stretch>
        </p:blipFill>
        <p:spPr>
          <a:xfrm>
            <a:off x="195364" y="2428784"/>
            <a:ext cx="4244708" cy="1806097"/>
          </a:xfrm>
          <a:prstGeom prst="rect">
            <a:avLst/>
          </a:prstGeom>
        </p:spPr>
      </p:pic>
      <p:sp>
        <p:nvSpPr>
          <p:cNvPr id="6" name="文本框 5">
            <a:extLst>
              <a:ext uri="{FF2B5EF4-FFF2-40B4-BE49-F238E27FC236}">
                <a16:creationId xmlns:a16="http://schemas.microsoft.com/office/drawing/2014/main" id="{64ED7FF7-5A8F-4243-C779-87CC89E6C43D}"/>
              </a:ext>
            </a:extLst>
          </p:cNvPr>
          <p:cNvSpPr txBox="1"/>
          <p:nvPr/>
        </p:nvSpPr>
        <p:spPr>
          <a:xfrm>
            <a:off x="4244708" y="1680089"/>
            <a:ext cx="7751928" cy="41935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有自己的属性</a:t>
            </a:r>
            <a:endParaRPr lang="en-US" altLang="zh-CN" dirty="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现在有两个</a:t>
            </a: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I1</a:t>
            </a:r>
            <a:r>
              <a:rPr lang="zh-CN" altLang="en-US" dirty="0">
                <a:latin typeface="Arial" panose="020B0604020202020204" pitchFamily="34" charset="0"/>
                <a:ea typeface="黑体" panose="02010609060101010101" pitchFamily="49" charset="-122"/>
              </a:rPr>
              <a:t>和</a:t>
            </a:r>
            <a:r>
              <a:rPr lang="en-US" altLang="zh-CN" dirty="0">
                <a:latin typeface="Arial" panose="020B0604020202020204" pitchFamily="34" charset="0"/>
                <a:ea typeface="黑体" panose="02010609060101010101" pitchFamily="49" charset="-122"/>
              </a:rPr>
              <a:t>I2</a:t>
            </a:r>
            <a:r>
              <a:rPr lang="zh-CN" altLang="en-US" dirty="0">
                <a:latin typeface="Arial" panose="020B0604020202020204" pitchFamily="34" charset="0"/>
                <a:ea typeface="黑体" panose="02010609060101010101" pitchFamily="49" charset="-122"/>
              </a:rPr>
              <a:t>），</a:t>
            </a:r>
            <a:r>
              <a:rPr lang="zh-CN" altLang="en-US" dirty="0">
                <a:solidFill>
                  <a:schemeClr val="accent1"/>
                </a:solidFill>
                <a:latin typeface="Arial" panose="020B0604020202020204" pitchFamily="34" charset="0"/>
                <a:ea typeface="黑体" panose="02010609060101010101" pitchFamily="49" charset="-122"/>
              </a:rPr>
              <a:t>每个</a:t>
            </a:r>
            <a:r>
              <a:rPr lang="en-US" altLang="zh-CN" dirty="0">
                <a:solidFill>
                  <a:schemeClr val="accent1"/>
                </a:solidFill>
                <a:latin typeface="Arial" panose="020B0604020202020204" pitchFamily="34" charset="0"/>
                <a:ea typeface="黑体" panose="02010609060101010101" pitchFamily="49" charset="-122"/>
              </a:rPr>
              <a:t>impression</a:t>
            </a:r>
            <a:r>
              <a:rPr lang="zh-CN" altLang="en-US" dirty="0">
                <a:solidFill>
                  <a:schemeClr val="accent1"/>
                </a:solidFill>
                <a:latin typeface="Arial" panose="020B0604020202020204" pitchFamily="34" charset="0"/>
                <a:ea typeface="黑体" panose="02010609060101010101" pitchFamily="49" charset="-122"/>
              </a:rPr>
              <a:t>都可以展示</a:t>
            </a:r>
            <a:r>
              <a:rPr lang="en-US" altLang="zh-CN" dirty="0">
                <a:solidFill>
                  <a:schemeClr val="accent1"/>
                </a:solidFill>
                <a:latin typeface="Arial" panose="020B0604020202020204" pitchFamily="34" charset="0"/>
                <a:ea typeface="黑体" panose="02010609060101010101" pitchFamily="49" charset="-122"/>
              </a:rPr>
              <a:t>100</a:t>
            </a:r>
            <a:r>
              <a:rPr lang="zh-CN" altLang="en-US" dirty="0">
                <a:solidFill>
                  <a:schemeClr val="accent1"/>
                </a:solidFill>
                <a:latin typeface="Arial" panose="020B0604020202020204" pitchFamily="34" charset="0"/>
                <a:ea typeface="黑体" panose="02010609060101010101" pitchFamily="49" charset="-122"/>
              </a:rPr>
              <a:t>次</a:t>
            </a:r>
            <a:endParaRPr lang="en-US" altLang="zh-CN" dirty="0">
              <a:solidFill>
                <a:schemeClr val="accent1"/>
              </a:solidFill>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有两个广告（</a:t>
            </a:r>
            <a:r>
              <a:rPr lang="en-US" altLang="zh-CN" dirty="0">
                <a:latin typeface="Arial" panose="020B0604020202020204" pitchFamily="34" charset="0"/>
                <a:ea typeface="黑体" panose="02010609060101010101" pitchFamily="49" charset="-122"/>
              </a:rPr>
              <a:t>Ad1</a:t>
            </a:r>
            <a:r>
              <a:rPr lang="zh-CN" altLang="en-US" dirty="0">
                <a:latin typeface="Arial" panose="020B0604020202020204" pitchFamily="34" charset="0"/>
                <a:ea typeface="黑体" panose="02010609060101010101" pitchFamily="49" charset="-122"/>
              </a:rPr>
              <a:t>和</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a:t>
            </a:r>
            <a:r>
              <a:rPr lang="en-US" altLang="zh-CN" dirty="0">
                <a:solidFill>
                  <a:schemeClr val="accent1"/>
                </a:solidFill>
                <a:latin typeface="Arial" panose="020B0604020202020204" pitchFamily="34" charset="0"/>
                <a:ea typeface="黑体" panose="02010609060101010101" pitchFamily="49" charset="-122"/>
              </a:rPr>
              <a:t>Ad1</a:t>
            </a:r>
            <a:r>
              <a:rPr lang="zh-CN" altLang="en-US" dirty="0">
                <a:solidFill>
                  <a:schemeClr val="accent1"/>
                </a:solidFill>
                <a:latin typeface="Arial" panose="020B0604020202020204" pitchFamily="34" charset="0"/>
                <a:ea typeface="黑体" panose="02010609060101010101" pitchFamily="49" charset="-122"/>
              </a:rPr>
              <a:t>需要被展示</a:t>
            </a:r>
            <a:r>
              <a:rPr lang="en-US" altLang="zh-CN" dirty="0">
                <a:solidFill>
                  <a:schemeClr val="accent1"/>
                </a:solidFill>
                <a:latin typeface="Arial" panose="020B0604020202020204" pitchFamily="34" charset="0"/>
                <a:ea typeface="黑体" panose="02010609060101010101" pitchFamily="49" charset="-122"/>
              </a:rPr>
              <a:t>100</a:t>
            </a:r>
            <a:r>
              <a:rPr lang="zh-CN" altLang="en-US" dirty="0">
                <a:solidFill>
                  <a:schemeClr val="accent1"/>
                </a:solidFill>
                <a:latin typeface="Arial" panose="020B0604020202020204" pitchFamily="34" charset="0"/>
                <a:ea typeface="黑体" panose="02010609060101010101" pitchFamily="49" charset="-122"/>
              </a:rPr>
              <a:t>次</a:t>
            </a:r>
            <a:r>
              <a:rPr lang="zh-CN" altLang="en-US" dirty="0">
                <a:latin typeface="Arial" panose="020B0604020202020204" pitchFamily="34" charset="0"/>
                <a:ea typeface="黑体" panose="02010609060101010101" pitchFamily="49" charset="-122"/>
              </a:rPr>
              <a:t>，</a:t>
            </a:r>
            <a:r>
              <a:rPr lang="en-US" altLang="zh-CN" dirty="0">
                <a:solidFill>
                  <a:schemeClr val="accent1"/>
                </a:solidFill>
                <a:latin typeface="Arial" panose="020B0604020202020204" pitchFamily="34" charset="0"/>
                <a:ea typeface="黑体" panose="02010609060101010101" pitchFamily="49" charset="-122"/>
              </a:rPr>
              <a:t>Ad2</a:t>
            </a:r>
            <a:r>
              <a:rPr lang="zh-CN" altLang="en-US" dirty="0">
                <a:solidFill>
                  <a:schemeClr val="accent1"/>
                </a:solidFill>
                <a:latin typeface="Arial" panose="020B0604020202020204" pitchFamily="34" charset="0"/>
                <a:ea typeface="黑体" panose="02010609060101010101" pitchFamily="49" charset="-122"/>
              </a:rPr>
              <a:t>需要被展示</a:t>
            </a:r>
            <a:r>
              <a:rPr lang="en-US" altLang="zh-CN" dirty="0">
                <a:solidFill>
                  <a:schemeClr val="accent1"/>
                </a:solidFill>
                <a:latin typeface="Arial" panose="020B0604020202020204" pitchFamily="34" charset="0"/>
                <a:ea typeface="黑体" panose="02010609060101010101" pitchFamily="49" charset="-122"/>
              </a:rPr>
              <a:t>80</a:t>
            </a:r>
            <a:r>
              <a:rPr lang="zh-CN" altLang="en-US" dirty="0">
                <a:solidFill>
                  <a:schemeClr val="accent1"/>
                </a:solidFill>
                <a:latin typeface="Arial" panose="020B0604020202020204" pitchFamily="34" charset="0"/>
                <a:ea typeface="黑体" panose="02010609060101010101" pitchFamily="49" charset="-122"/>
              </a:rPr>
              <a:t>次</a:t>
            </a:r>
            <a:endParaRPr lang="en-US" altLang="zh-CN" dirty="0">
              <a:solidFill>
                <a:schemeClr val="accent1"/>
              </a:solidFill>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a:latin typeface="Arial" panose="020B0604020202020204" pitchFamily="34" charset="0"/>
                <a:ea typeface="黑体" panose="02010609060101010101" pitchFamily="49" charset="-122"/>
              </a:rPr>
              <a:t>I1</a:t>
            </a:r>
            <a:r>
              <a:rPr lang="zh-CN" altLang="en-US" dirty="0">
                <a:latin typeface="Arial" panose="020B0604020202020204" pitchFamily="34" charset="0"/>
                <a:ea typeface="黑体" panose="02010609060101010101" pitchFamily="49" charset="-122"/>
              </a:rPr>
              <a:t>可以匹配</a:t>
            </a:r>
            <a:r>
              <a:rPr lang="en-US" altLang="zh-CN" dirty="0">
                <a:latin typeface="Arial" panose="020B0604020202020204" pitchFamily="34" charset="0"/>
                <a:ea typeface="黑体" panose="02010609060101010101" pitchFamily="49" charset="-122"/>
              </a:rPr>
              <a:t>Ad1</a:t>
            </a:r>
            <a:r>
              <a:rPr lang="zh-CN" altLang="en-US" dirty="0">
                <a:latin typeface="Arial" panose="020B0604020202020204" pitchFamily="34" charset="0"/>
                <a:ea typeface="黑体" panose="02010609060101010101" pitchFamily="49" charset="-122"/>
              </a:rPr>
              <a:t>和</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I2</a:t>
            </a:r>
            <a:r>
              <a:rPr lang="zh-CN" altLang="en-US" dirty="0">
                <a:latin typeface="Arial" panose="020B0604020202020204" pitchFamily="34" charset="0"/>
                <a:ea typeface="黑体" panose="02010609060101010101" pitchFamily="49" charset="-122"/>
              </a:rPr>
              <a:t>只能匹配</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。匹配的意思是</a:t>
            </a: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的属性和广告需要的用户相符合</a:t>
            </a:r>
            <a:endParaRPr lang="en-US" altLang="zh-CN" dirty="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当</a:t>
            </a:r>
            <a:r>
              <a:rPr lang="en-US" altLang="zh-CN" dirty="0">
                <a:latin typeface="Arial" panose="020B0604020202020204" pitchFamily="34" charset="0"/>
                <a:ea typeface="黑体" panose="02010609060101010101" pitchFamily="49" charset="-122"/>
              </a:rPr>
              <a:t>I1</a:t>
            </a:r>
            <a:r>
              <a:rPr lang="zh-CN" altLang="en-US" dirty="0">
                <a:latin typeface="Arial" panose="020B0604020202020204" pitchFamily="34" charset="0"/>
                <a:ea typeface="黑体" panose="02010609060101010101" pitchFamily="49" charset="-122"/>
              </a:rPr>
              <a:t>到来时，控制器给</a:t>
            </a:r>
            <a:r>
              <a:rPr lang="en-US" altLang="zh-CN" dirty="0">
                <a:latin typeface="Arial" panose="020B0604020202020204" pitchFamily="34" charset="0"/>
                <a:ea typeface="黑体" panose="02010609060101010101" pitchFamily="49" charset="-122"/>
              </a:rPr>
              <a:t>Ad1</a:t>
            </a:r>
            <a:r>
              <a:rPr lang="zh-CN" altLang="en-US" dirty="0">
                <a:latin typeface="Arial" panose="020B0604020202020204" pitchFamily="34" charset="0"/>
                <a:ea typeface="黑体" panose="02010609060101010101" pitchFamily="49" charset="-122"/>
              </a:rPr>
              <a:t>分配了</a:t>
            </a:r>
            <a:r>
              <a:rPr lang="en-US" altLang="zh-CN" dirty="0">
                <a:latin typeface="Arial" panose="020B0604020202020204" pitchFamily="34" charset="0"/>
                <a:ea typeface="黑体" panose="02010609060101010101" pitchFamily="49" charset="-122"/>
              </a:rPr>
              <a:t>50</a:t>
            </a:r>
            <a:r>
              <a:rPr lang="zh-CN" altLang="en-US" dirty="0">
                <a:latin typeface="Arial" panose="020B0604020202020204" pitchFamily="34" charset="0"/>
                <a:ea typeface="黑体" panose="02010609060101010101" pitchFamily="49" charset="-122"/>
              </a:rPr>
              <a:t>次，给</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分配了</a:t>
            </a:r>
            <a:r>
              <a:rPr lang="en-US" altLang="zh-CN" dirty="0">
                <a:latin typeface="Arial" panose="020B0604020202020204" pitchFamily="34" charset="0"/>
                <a:ea typeface="黑体" panose="02010609060101010101" pitchFamily="49" charset="-122"/>
              </a:rPr>
              <a:t>50</a:t>
            </a:r>
            <a:r>
              <a:rPr lang="zh-CN" altLang="en-US" dirty="0">
                <a:latin typeface="Arial" panose="020B0604020202020204" pitchFamily="34" charset="0"/>
                <a:ea typeface="黑体" panose="02010609060101010101" pitchFamily="49" charset="-122"/>
              </a:rPr>
              <a:t>次（</a:t>
            </a:r>
            <a:r>
              <a:rPr lang="en-US" altLang="zh-CN" dirty="0">
                <a:latin typeface="Arial" panose="020B0604020202020204" pitchFamily="34" charset="0"/>
                <a:ea typeface="黑体" panose="02010609060101010101" pitchFamily="49" charset="-122"/>
              </a:rPr>
              <a:t>Ad1</a:t>
            </a:r>
            <a:r>
              <a:rPr lang="zh-CN" altLang="en-US" dirty="0">
                <a:latin typeface="Arial" panose="020B0604020202020204" pitchFamily="34" charset="0"/>
                <a:ea typeface="黑体" panose="02010609060101010101" pitchFamily="49" charset="-122"/>
              </a:rPr>
              <a:t>还剩</a:t>
            </a:r>
            <a:r>
              <a:rPr lang="en-US" altLang="zh-CN" dirty="0">
                <a:latin typeface="Arial" panose="020B0604020202020204" pitchFamily="34" charset="0"/>
                <a:ea typeface="黑体" panose="02010609060101010101" pitchFamily="49" charset="-122"/>
              </a:rPr>
              <a:t>50</a:t>
            </a:r>
            <a:r>
              <a:rPr lang="zh-CN" altLang="en-US" dirty="0">
                <a:latin typeface="Arial" panose="020B0604020202020204" pitchFamily="34" charset="0"/>
                <a:ea typeface="黑体" panose="02010609060101010101" pitchFamily="49" charset="-122"/>
              </a:rPr>
              <a:t>次，</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还剩</a:t>
            </a:r>
            <a:r>
              <a:rPr lang="en-US" altLang="zh-CN" dirty="0">
                <a:latin typeface="Arial" panose="020B0604020202020204" pitchFamily="34" charset="0"/>
                <a:ea typeface="黑体" panose="02010609060101010101" pitchFamily="49" charset="-122"/>
              </a:rPr>
              <a:t>30</a:t>
            </a:r>
            <a:r>
              <a:rPr lang="zh-CN" altLang="en-US" dirty="0">
                <a:latin typeface="Arial" panose="020B0604020202020204" pitchFamily="34" charset="0"/>
                <a:ea typeface="黑体" panose="02010609060101010101" pitchFamily="49" charset="-122"/>
              </a:rPr>
              <a:t>次）</a:t>
            </a:r>
            <a:endParaRPr lang="en-US" altLang="zh-CN" dirty="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但是只能给</a:t>
            </a:r>
            <a:r>
              <a:rPr lang="en-US" altLang="zh-CN" dirty="0">
                <a:latin typeface="Arial" panose="020B0604020202020204" pitchFamily="34" charset="0"/>
                <a:ea typeface="黑体" panose="02010609060101010101" pitchFamily="49" charset="-122"/>
              </a:rPr>
              <a:t>I2</a:t>
            </a:r>
            <a:r>
              <a:rPr lang="zh-CN" altLang="en-US" dirty="0">
                <a:latin typeface="Arial" panose="020B0604020202020204" pitchFamily="34" charset="0"/>
                <a:ea typeface="黑体" panose="02010609060101010101" pitchFamily="49" charset="-122"/>
              </a:rPr>
              <a:t>分配</a:t>
            </a:r>
            <a:r>
              <a:rPr lang="en-US" altLang="zh-CN" dirty="0">
                <a:latin typeface="Arial" panose="020B0604020202020204" pitchFamily="34" charset="0"/>
                <a:ea typeface="黑体" panose="02010609060101010101" pitchFamily="49" charset="-122"/>
              </a:rPr>
              <a:t>Ad2</a:t>
            </a:r>
            <a:r>
              <a:rPr lang="zh-CN" altLang="en-US" dirty="0">
                <a:latin typeface="Arial" panose="020B0604020202020204" pitchFamily="34" charset="0"/>
                <a:ea typeface="黑体" panose="02010609060101010101" pitchFamily="49" charset="-122"/>
              </a:rPr>
              <a:t>，分配</a:t>
            </a:r>
            <a:r>
              <a:rPr lang="en-US" altLang="zh-CN" dirty="0">
                <a:latin typeface="Arial" panose="020B0604020202020204" pitchFamily="34" charset="0"/>
                <a:ea typeface="黑体" panose="02010609060101010101" pitchFamily="49" charset="-122"/>
              </a:rPr>
              <a:t>30</a:t>
            </a:r>
            <a:r>
              <a:rPr lang="zh-CN" altLang="en-US" dirty="0">
                <a:latin typeface="Arial" panose="020B0604020202020204" pitchFamily="34" charset="0"/>
                <a:ea typeface="黑体" panose="02010609060101010101" pitchFamily="49" charset="-122"/>
              </a:rPr>
              <a:t>次</a:t>
            </a:r>
            <a:endParaRPr lang="en-US" altLang="zh-CN" dirty="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这个时候是</a:t>
            </a:r>
            <a:r>
              <a:rPr lang="zh-CN" altLang="en-US" dirty="0">
                <a:solidFill>
                  <a:schemeClr val="accent1"/>
                </a:solidFill>
                <a:latin typeface="Arial" panose="020B0604020202020204" pitchFamily="34" charset="0"/>
                <a:ea typeface="黑体" panose="02010609060101010101" pitchFamily="49" charset="-122"/>
              </a:rPr>
              <a:t>不满足</a:t>
            </a:r>
            <a:r>
              <a:rPr lang="en-US" altLang="zh-CN" dirty="0">
                <a:solidFill>
                  <a:schemeClr val="accent1"/>
                </a:solidFill>
                <a:latin typeface="Arial" panose="020B0604020202020204" pitchFamily="34" charset="0"/>
                <a:ea typeface="黑体" panose="02010609060101010101" pitchFamily="49" charset="-122"/>
              </a:rPr>
              <a:t>Ad1</a:t>
            </a:r>
            <a:r>
              <a:rPr lang="zh-CN" altLang="en-US" dirty="0">
                <a:solidFill>
                  <a:schemeClr val="accent1"/>
                </a:solidFill>
                <a:latin typeface="Arial" panose="020B0604020202020204" pitchFamily="34" charset="0"/>
                <a:ea typeface="黑体" panose="02010609060101010101" pitchFamily="49" charset="-122"/>
              </a:rPr>
              <a:t>的需求</a:t>
            </a:r>
            <a:r>
              <a:rPr lang="zh-CN" altLang="en-US" dirty="0">
                <a:latin typeface="Arial" panose="020B0604020202020204" pitchFamily="34" charset="0"/>
                <a:ea typeface="黑体" panose="02010609060101010101" pitchFamily="49" charset="-122"/>
              </a:rPr>
              <a:t>的</a:t>
            </a:r>
          </a:p>
        </p:txBody>
      </p:sp>
    </p:spTree>
    <p:extLst>
      <p:ext uri="{BB962C8B-B14F-4D97-AF65-F5344CB8AC3E}">
        <p14:creationId xmlns:p14="http://schemas.microsoft.com/office/powerpoint/2010/main" val="6826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18255"/>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rPr>
              <a:t>GDAs allocation</a:t>
            </a:r>
            <a:r>
              <a:rPr lang="zh-CN" altLang="en-US" b="1" dirty="0">
                <a:solidFill>
                  <a:schemeClr val="accent1"/>
                </a:solidFill>
                <a:latin typeface="Arial" panose="020B0604020202020204" pitchFamily="34" charset="0"/>
                <a:ea typeface="黑体" panose="02010609060101010101" pitchFamily="49" charset="-122"/>
              </a:rPr>
              <a:t>的目标</a:t>
            </a:r>
          </a:p>
        </p:txBody>
      </p:sp>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a:xfrm>
            <a:off x="838200" y="1457136"/>
            <a:ext cx="6033448" cy="4351338"/>
          </a:xfrm>
        </p:spPr>
        <p:txBody>
          <a:bodyPr>
            <a:normAutofit/>
          </a:bodyPr>
          <a:lstStyle/>
          <a:p>
            <a:pPr>
              <a:lnSpc>
                <a:spcPct val="150000"/>
              </a:lnSpc>
            </a:pPr>
            <a:r>
              <a:rPr lang="zh-CN" altLang="en-US" sz="2000" dirty="0">
                <a:latin typeface="Arial" panose="020B0604020202020204" pitchFamily="34" charset="0"/>
                <a:ea typeface="黑体" panose="02010609060101010101" pitchFamily="49" charset="-122"/>
              </a:rPr>
              <a:t>满足广告投放的需求合同，把广告分给对应的用户（</a:t>
            </a:r>
            <a:r>
              <a:rPr lang="en-US" altLang="zh-CN" sz="2000" dirty="0">
                <a:latin typeface="Arial" panose="020B0604020202020204" pitchFamily="34" charset="0"/>
                <a:ea typeface="黑体" panose="02010609060101010101" pitchFamily="49" charset="-122"/>
              </a:rPr>
              <a:t>impression</a:t>
            </a:r>
            <a:r>
              <a:rPr lang="zh-CN" altLang="en-US" sz="2000" dirty="0">
                <a:latin typeface="Arial" panose="020B0604020202020204" pitchFamily="34" charset="0"/>
                <a:ea typeface="黑体" panose="02010609060101010101" pitchFamily="49" charset="-122"/>
              </a:rPr>
              <a:t>）</a:t>
            </a:r>
            <a:endParaRPr lang="en-US" altLang="zh-CN" sz="2000" dirty="0">
              <a:latin typeface="Arial" panose="020B0604020202020204" pitchFamily="34" charset="0"/>
              <a:ea typeface="黑体" panose="02010609060101010101" pitchFamily="49" charset="-122"/>
            </a:endParaRPr>
          </a:p>
          <a:p>
            <a:pPr>
              <a:lnSpc>
                <a:spcPct val="150000"/>
              </a:lnSpc>
            </a:pPr>
            <a:r>
              <a:rPr lang="zh-CN" altLang="en-US" sz="2000" dirty="0">
                <a:latin typeface="Arial" panose="020B0604020202020204" pitchFamily="34" charset="0"/>
                <a:ea typeface="黑体" panose="02010609060101010101" pitchFamily="49" charset="-122"/>
              </a:rPr>
              <a:t>大规模，用户超过一亿的腾讯广告平台，我们的研究是大规模开发的，在现实世界的行业场景（即腾讯广告平台）的背景下，该平台服务于超过 </a:t>
            </a:r>
            <a:r>
              <a:rPr lang="en-US" altLang="zh-CN" sz="2000" dirty="0">
                <a:latin typeface="Arial" panose="020B0604020202020204" pitchFamily="34" charset="0"/>
                <a:ea typeface="黑体" panose="02010609060101010101" pitchFamily="49" charset="-122"/>
              </a:rPr>
              <a:t>100 </a:t>
            </a:r>
            <a:r>
              <a:rPr lang="zh-CN" altLang="en-US" sz="2000" dirty="0">
                <a:latin typeface="Arial" panose="020B0604020202020204" pitchFamily="34" charset="0"/>
                <a:ea typeface="黑体" panose="02010609060101010101" pitchFamily="49" charset="-122"/>
              </a:rPr>
              <a:t>万个活跃用户。</a:t>
            </a:r>
          </a:p>
        </p:txBody>
      </p:sp>
      <p:pic>
        <p:nvPicPr>
          <p:cNvPr id="4" name="图片 3">
            <a:extLst>
              <a:ext uri="{FF2B5EF4-FFF2-40B4-BE49-F238E27FC236}">
                <a16:creationId xmlns:a16="http://schemas.microsoft.com/office/drawing/2014/main" id="{B6638F1F-F663-A4DD-F2BC-416A12921890}"/>
              </a:ext>
            </a:extLst>
          </p:cNvPr>
          <p:cNvPicPr>
            <a:picLocks noChangeAspect="1"/>
          </p:cNvPicPr>
          <p:nvPr/>
        </p:nvPicPr>
        <p:blipFill>
          <a:blip r:embed="rId3"/>
          <a:stretch>
            <a:fillRect/>
          </a:stretch>
        </p:blipFill>
        <p:spPr>
          <a:xfrm>
            <a:off x="6871648" y="1457136"/>
            <a:ext cx="4747671" cy="4191363"/>
          </a:xfrm>
          <a:prstGeom prst="rect">
            <a:avLst/>
          </a:prstGeom>
        </p:spPr>
      </p:pic>
    </p:spTree>
    <p:extLst>
      <p:ext uri="{BB962C8B-B14F-4D97-AF65-F5344CB8AC3E}">
        <p14:creationId xmlns:p14="http://schemas.microsoft.com/office/powerpoint/2010/main" val="3922500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DA56F-AF0C-290E-F156-AA2F39560D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A0223B3-9CDE-A9CB-CCD7-873D6AE444A6}"/>
              </a:ext>
            </a:extLst>
          </p:cNvPr>
          <p:cNvSpPr>
            <a:spLocks noGrp="1"/>
          </p:cNvSpPr>
          <p:nvPr>
            <p:ph idx="1"/>
          </p:nvPr>
        </p:nvSpPr>
        <p:spPr>
          <a:xfrm>
            <a:off x="838200" y="1825625"/>
            <a:ext cx="5815084" cy="4351338"/>
          </a:xfrm>
        </p:spPr>
        <p:txBody>
          <a:bodyPr>
            <a:normAutofit/>
          </a:bodyPr>
          <a:lstStyle/>
          <a:p>
            <a:r>
              <a:rPr lang="en-US" altLang="zh-CN" sz="1800" dirty="0">
                <a:latin typeface="Arial" panose="020B0604020202020204" pitchFamily="34" charset="0"/>
                <a:cs typeface="Arial" panose="020B0604020202020204" pitchFamily="34" charset="0"/>
              </a:rPr>
              <a:t>t = 3</a:t>
            </a:r>
            <a:r>
              <a:rPr lang="zh-CN" altLang="en-US" sz="1800" dirty="0">
                <a:latin typeface="Arial" panose="020B0604020202020204" pitchFamily="34" charset="0"/>
                <a:cs typeface="Arial" panose="020B0604020202020204" pitchFamily="34" charset="0"/>
              </a:rPr>
              <a:t>时，到来一个</a:t>
            </a:r>
            <a:r>
              <a:rPr lang="en-US" altLang="zh-CN" sz="1800" dirty="0">
                <a:latin typeface="Arial" panose="020B0604020202020204" pitchFamily="34" charset="0"/>
                <a:cs typeface="Arial" panose="020B0604020202020204" pitchFamily="34" charset="0"/>
              </a:rPr>
              <a:t>impression</a:t>
            </a:r>
            <a:r>
              <a:rPr lang="zh-CN" altLang="en-US" sz="1800" dirty="0">
                <a:latin typeface="Arial" panose="020B0604020202020204" pitchFamily="34" charset="0"/>
                <a:cs typeface="Arial" panose="020B0604020202020204" pitchFamily="34" charset="0"/>
              </a:rPr>
              <a:t>（展示一次），</a:t>
            </a:r>
            <a:r>
              <a:rPr lang="en-US" altLang="zh-CN" sz="1800" dirty="0">
                <a:latin typeface="Arial" panose="020B0604020202020204" pitchFamily="34" charset="0"/>
                <a:cs typeface="Arial" panose="020B0604020202020204" pitchFamily="34" charset="0"/>
              </a:rPr>
              <a:t>agents 1-3</a:t>
            </a:r>
            <a:r>
              <a:rPr lang="zh-CN" altLang="en-US" sz="1800" dirty="0">
                <a:latin typeface="Arial" panose="020B0604020202020204" pitchFamily="34" charset="0"/>
                <a:cs typeface="Arial" panose="020B0604020202020204" pitchFamily="34" charset="0"/>
              </a:rPr>
              <a:t>的目标人群都是（</a:t>
            </a:r>
            <a:r>
              <a:rPr lang="en-US" altLang="zh-CN" sz="1800" dirty="0">
                <a:latin typeface="Arial" panose="020B0604020202020204" pitchFamily="34" charset="0"/>
                <a:cs typeface="Arial" panose="020B0604020202020204" pitchFamily="34" charset="0"/>
              </a:rPr>
              <a:t>Female, Los Angeles, and Age = 30</a:t>
            </a:r>
            <a:r>
              <a:rPr lang="zh-CN" altLang="en-US" sz="1800" dirty="0">
                <a:latin typeface="Arial" panose="020B0604020202020204" pitchFamily="34" charset="0"/>
                <a:cs typeface="Arial" panose="020B0604020202020204" pitchFamily="34" charset="0"/>
              </a:rPr>
              <a:t>），三个</a:t>
            </a:r>
            <a:r>
              <a:rPr lang="en-US" altLang="zh-CN" sz="1800" dirty="0">
                <a:latin typeface="Arial" panose="020B0604020202020204" pitchFamily="34" charset="0"/>
                <a:cs typeface="Arial" panose="020B0604020202020204" pitchFamily="34" charset="0"/>
              </a:rPr>
              <a:t>agent</a:t>
            </a:r>
            <a:r>
              <a:rPr lang="zh-CN" altLang="en-US" sz="1800" dirty="0">
                <a:latin typeface="Arial" panose="020B0604020202020204" pitchFamily="34" charset="0"/>
                <a:cs typeface="Arial" panose="020B0604020202020204" pitchFamily="34" charset="0"/>
              </a:rPr>
              <a:t>竞争这一个</a:t>
            </a:r>
            <a:r>
              <a:rPr lang="en-US" altLang="zh-CN" sz="1800" dirty="0">
                <a:latin typeface="Arial" panose="020B0604020202020204" pitchFamily="34" charset="0"/>
                <a:cs typeface="Arial" panose="020B0604020202020204" pitchFamily="34" charset="0"/>
              </a:rPr>
              <a:t>impression</a:t>
            </a:r>
          </a:p>
          <a:p>
            <a:endParaRPr lang="en-US" altLang="zh-CN" sz="1800" dirty="0">
              <a:latin typeface="Arial" panose="020B0604020202020204" pitchFamily="34" charset="0"/>
              <a:cs typeface="Arial" panose="020B0604020202020204" pitchFamily="34" charset="0"/>
            </a:endParaRPr>
          </a:p>
          <a:p>
            <a:r>
              <a:rPr lang="zh-CN" altLang="en-US" sz="1800" dirty="0">
                <a:latin typeface="Arial" panose="020B0604020202020204" pitchFamily="34" charset="0"/>
                <a:cs typeface="Arial" panose="020B0604020202020204" pitchFamily="34" charset="0"/>
              </a:rPr>
              <a:t>利用需求的满意度来计算</a:t>
            </a:r>
            <a:r>
              <a:rPr lang="en-US" altLang="zh-CN" sz="1800" dirty="0">
                <a:latin typeface="Arial" panose="020B0604020202020204" pitchFamily="34" charset="0"/>
                <a:cs typeface="Arial" panose="020B0604020202020204" pitchFamily="34" charset="0"/>
              </a:rPr>
              <a:t>reward</a:t>
            </a:r>
            <a:r>
              <a:rPr lang="zh-CN" altLang="en-US" sz="1800" dirty="0">
                <a:latin typeface="Arial" panose="020B0604020202020204" pitchFamily="34" charset="0"/>
                <a:cs typeface="Arial" panose="020B0604020202020204" pitchFamily="34" charset="0"/>
              </a:rPr>
              <a:t>，通过评估每个</a:t>
            </a:r>
            <a:r>
              <a:rPr lang="en-US" altLang="zh-CN" sz="1800" dirty="0">
                <a:latin typeface="Arial" panose="020B0604020202020204" pitchFamily="34" charset="0"/>
                <a:cs typeface="Arial" panose="020B0604020202020204" pitchFamily="34" charset="0"/>
              </a:rPr>
              <a:t>agent</a:t>
            </a:r>
            <a:r>
              <a:rPr lang="zh-CN" altLang="en-US" sz="1800" dirty="0">
                <a:latin typeface="Arial" panose="020B0604020202020204" pitchFamily="34" charset="0"/>
                <a:cs typeface="Arial" panose="020B0604020202020204" pitchFamily="34" charset="0"/>
              </a:rPr>
              <a:t>采取行动后满足需求的多少，可以确定不同</a:t>
            </a:r>
            <a:r>
              <a:rPr lang="en-US" altLang="zh-CN" sz="1800" dirty="0">
                <a:latin typeface="Arial" panose="020B0604020202020204" pitchFamily="34" charset="0"/>
                <a:cs typeface="Arial" panose="020B0604020202020204" pitchFamily="34" charset="0"/>
              </a:rPr>
              <a:t>agent</a:t>
            </a:r>
            <a:r>
              <a:rPr lang="zh-CN" altLang="en-US" sz="1800" dirty="0">
                <a:latin typeface="Arial" panose="020B0604020202020204" pitchFamily="34" charset="0"/>
                <a:cs typeface="Arial" panose="020B0604020202020204" pitchFamily="34" charset="0"/>
              </a:rPr>
              <a:t>的奖励</a:t>
            </a:r>
          </a:p>
          <a:p>
            <a:endParaRPr lang="en-US" altLang="zh-CN" sz="1800" dirty="0">
              <a:latin typeface="Arial" panose="020B0604020202020204" pitchFamily="34" charset="0"/>
              <a:cs typeface="Arial" panose="020B0604020202020204" pitchFamily="34" charset="0"/>
            </a:endParaRPr>
          </a:p>
          <a:p>
            <a:pPr marL="0" indent="0">
              <a:buNone/>
            </a:pPr>
            <a:endParaRPr lang="en-US" altLang="zh-CN" sz="18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75B1F9D-7646-0FDB-4F00-C785384E21B2}"/>
              </a:ext>
            </a:extLst>
          </p:cNvPr>
          <p:cNvPicPr>
            <a:picLocks noChangeAspect="1"/>
          </p:cNvPicPr>
          <p:nvPr/>
        </p:nvPicPr>
        <p:blipFill>
          <a:blip r:embed="rId2"/>
          <a:stretch>
            <a:fillRect/>
          </a:stretch>
        </p:blipFill>
        <p:spPr>
          <a:xfrm>
            <a:off x="6786087" y="1825625"/>
            <a:ext cx="4747671" cy="4191363"/>
          </a:xfrm>
          <a:prstGeom prst="rect">
            <a:avLst/>
          </a:prstGeom>
        </p:spPr>
      </p:pic>
    </p:spTree>
    <p:extLst>
      <p:ext uri="{BB962C8B-B14F-4D97-AF65-F5344CB8AC3E}">
        <p14:creationId xmlns:p14="http://schemas.microsoft.com/office/powerpoint/2010/main" val="3808566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9F767-2F7A-6CDE-F16C-24CF71C45CB4}"/>
              </a:ext>
            </a:extLst>
          </p:cNvPr>
          <p:cNvSpPr>
            <a:spLocks noGrp="1"/>
          </p:cNvSpPr>
          <p:nvPr>
            <p:ph type="title"/>
          </p:nvPr>
        </p:nvSpPr>
        <p:spPr>
          <a:xfrm>
            <a:off x="838200" y="0"/>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challenges</a:t>
            </a:r>
            <a:endParaRPr lang="zh-CN" altLang="en-US" b="1" dirty="0">
              <a:solidFill>
                <a:schemeClr val="accent1"/>
              </a:solidFill>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611FC5ED-0A4C-A509-D240-EA6F6B1C40FA}"/>
              </a:ext>
            </a:extLst>
          </p:cNvPr>
          <p:cNvSpPr>
            <a:spLocks noGrp="1"/>
          </p:cNvSpPr>
          <p:nvPr>
            <p:ph idx="1"/>
          </p:nvPr>
        </p:nvSpPr>
        <p:spPr/>
        <p:txBody>
          <a:bodyPr>
            <a:normAutofit/>
          </a:bodyPr>
          <a:lstStyle/>
          <a:p>
            <a:pPr>
              <a:lnSpc>
                <a:spcPct val="150000"/>
              </a:lnSpc>
            </a:pPr>
            <a:r>
              <a:rPr lang="zh-CN" altLang="en-US" sz="2000" dirty="0">
                <a:latin typeface="Arial" panose="020B0604020202020204" pitchFamily="34" charset="0"/>
                <a:ea typeface="黑体" panose="02010609060101010101" pitchFamily="49" charset="-122"/>
              </a:rPr>
              <a:t>与时间相关：比如某些广告（</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）在早上会匹配更多的</a:t>
            </a:r>
            <a:r>
              <a:rPr lang="en-US" altLang="zh-CN" sz="2000" dirty="0">
                <a:latin typeface="Arial" panose="020B0604020202020204" pitchFamily="34" charset="0"/>
                <a:ea typeface="黑体" panose="02010609060101010101" pitchFamily="49" charset="-122"/>
              </a:rPr>
              <a:t>impression</a:t>
            </a:r>
            <a:r>
              <a:rPr lang="zh-CN" altLang="en-US" sz="2000" dirty="0">
                <a:latin typeface="Arial" panose="020B0604020202020204" pitchFamily="34" charset="0"/>
                <a:ea typeface="黑体" panose="02010609060101010101" pitchFamily="49" charset="-122"/>
              </a:rPr>
              <a:t>，那么在早上就需要更多的曝光，策略需要采取更多的曝光率</a:t>
            </a:r>
            <a:endParaRPr lang="en-US" altLang="zh-CN" sz="2000" dirty="0">
              <a:latin typeface="Arial" panose="020B0604020202020204" pitchFamily="34" charset="0"/>
              <a:ea typeface="黑体" panose="02010609060101010101" pitchFamily="49" charset="-122"/>
            </a:endParaRPr>
          </a:p>
          <a:p>
            <a:pPr>
              <a:lnSpc>
                <a:spcPct val="150000"/>
              </a:lnSpc>
            </a:pP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之间的关系是动态的：合作和竞争可能会相互转换。一些有足够曝光率的广告会将</a:t>
            </a:r>
            <a:r>
              <a:rPr lang="en-US" altLang="zh-CN" sz="2000" dirty="0">
                <a:latin typeface="Arial" panose="020B0604020202020204" pitchFamily="34" charset="0"/>
                <a:ea typeface="黑体" panose="02010609060101010101" pitchFamily="49" charset="-122"/>
              </a:rPr>
              <a:t>impression</a:t>
            </a:r>
            <a:r>
              <a:rPr lang="zh-CN" altLang="en-US" sz="2000" dirty="0">
                <a:latin typeface="Arial" panose="020B0604020202020204" pitchFamily="34" charset="0"/>
                <a:ea typeface="黑体" panose="02010609060101010101" pitchFamily="49" charset="-122"/>
              </a:rPr>
              <a:t>让给其他仍未实现目标的广告</a:t>
            </a:r>
          </a:p>
        </p:txBody>
      </p:sp>
    </p:spTree>
    <p:extLst>
      <p:ext uri="{BB962C8B-B14F-4D97-AF65-F5344CB8AC3E}">
        <p14:creationId xmlns:p14="http://schemas.microsoft.com/office/powerpoint/2010/main" val="54605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5D69C-C1ED-4387-6917-0E1C399E4B8C}"/>
              </a:ext>
            </a:extLst>
          </p:cNvPr>
          <p:cNvSpPr>
            <a:spLocks noGrp="1"/>
          </p:cNvSpPr>
          <p:nvPr>
            <p:ph type="title"/>
          </p:nvPr>
        </p:nvSpPr>
        <p:spPr>
          <a:xfrm>
            <a:off x="838200" y="18255"/>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contributions</a:t>
            </a:r>
            <a:endParaRPr lang="zh-CN" altLang="en-US" b="1" dirty="0">
              <a:solidFill>
                <a:schemeClr val="accent1"/>
              </a:solidFill>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00306F3-85D9-2EAD-2785-7BAB5912C1DB}"/>
              </a:ext>
            </a:extLst>
          </p:cNvPr>
          <p:cNvSpPr>
            <a:spLocks noGrp="1"/>
          </p:cNvSpPr>
          <p:nvPr>
            <p:ph idx="1"/>
          </p:nvPr>
        </p:nvSpPr>
        <p:spPr/>
        <p:txBody>
          <a:bodyPr>
            <a:normAutofit/>
          </a:bodyPr>
          <a:lstStyle/>
          <a:p>
            <a:pPr>
              <a:lnSpc>
                <a:spcPct val="150000"/>
              </a:lnSpc>
            </a:pPr>
            <a:r>
              <a:rPr lang="zh-CN" altLang="en-US" sz="2400" dirty="0">
                <a:latin typeface="Arial" panose="020B0604020202020204" pitchFamily="34" charset="0"/>
                <a:ea typeface="黑体" panose="02010609060101010101" pitchFamily="49" charset="-122"/>
              </a:rPr>
              <a:t>第一个用</a:t>
            </a:r>
            <a:r>
              <a:rPr lang="en-US" altLang="zh-CN" sz="2400" dirty="0">
                <a:latin typeface="Arial" panose="020B0604020202020204" pitchFamily="34" charset="0"/>
                <a:ea typeface="黑体" panose="02010609060101010101" pitchFamily="49" charset="-122"/>
              </a:rPr>
              <a:t>MARL</a:t>
            </a:r>
            <a:r>
              <a:rPr lang="zh-CN" altLang="en-US" sz="2400" dirty="0">
                <a:latin typeface="Arial" panose="020B0604020202020204" pitchFamily="34" charset="0"/>
                <a:ea typeface="黑体" panose="02010609060101010101" pitchFamily="49" charset="-122"/>
              </a:rPr>
              <a:t>解决大规模</a:t>
            </a:r>
            <a:r>
              <a:rPr lang="en-US" altLang="zh-CN" sz="2400" dirty="0">
                <a:latin typeface="Arial" panose="020B0604020202020204" pitchFamily="34" charset="0"/>
                <a:ea typeface="黑体" panose="02010609060101010101" pitchFamily="49" charset="-122"/>
              </a:rPr>
              <a:t>GDAs</a:t>
            </a:r>
            <a:r>
              <a:rPr lang="zh-CN" altLang="en-US" sz="2400" dirty="0">
                <a:latin typeface="Arial" panose="020B0604020202020204" pitchFamily="34" charset="0"/>
                <a:ea typeface="黑体" panose="02010609060101010101" pitchFamily="49" charset="-122"/>
              </a:rPr>
              <a:t>分配的方法</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在</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之间建立层级策略，我们提出了一个 </a:t>
            </a:r>
            <a:r>
              <a:rPr lang="en-US" altLang="zh-CN" sz="2400" dirty="0">
                <a:latin typeface="Arial" panose="020B0604020202020204" pitchFamily="34" charset="0"/>
                <a:ea typeface="黑体" panose="02010609060101010101" pitchFamily="49" charset="-122"/>
              </a:rPr>
              <a:t>HMARL </a:t>
            </a:r>
            <a:r>
              <a:rPr lang="zh-CN" altLang="en-US" sz="2400" dirty="0">
                <a:latin typeface="Arial" panose="020B0604020202020204" pitchFamily="34" charset="0"/>
                <a:ea typeface="黑体" panose="02010609060101010101" pitchFamily="49" charset="-122"/>
              </a:rPr>
              <a:t>框架来处理大量具有异构状态的广告（</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），层次化框架将</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聚集到子策略中，而不是学习单个策略。学习一个协调的</a:t>
            </a:r>
            <a:r>
              <a:rPr lang="en-US" altLang="zh-CN" sz="2400" dirty="0">
                <a:latin typeface="Arial" panose="020B0604020202020204" pitchFamily="34" charset="0"/>
                <a:ea typeface="黑体" panose="02010609060101010101" pitchFamily="49" charset="-122"/>
              </a:rPr>
              <a:t>Q</a:t>
            </a:r>
            <a:r>
              <a:rPr lang="zh-CN" altLang="en-US" sz="2400" dirty="0">
                <a:latin typeface="Arial" panose="020B0604020202020204" pitchFamily="34" charset="0"/>
                <a:ea typeface="黑体" panose="02010609060101010101" pitchFamily="49" charset="-122"/>
              </a:rPr>
              <a:t>函数来协调</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的策略（通过</a:t>
            </a:r>
            <a:r>
              <a:rPr lang="en-US" altLang="zh-CN" sz="2400" dirty="0">
                <a:latin typeface="Arial" panose="020B0604020202020204" pitchFamily="34" charset="0"/>
                <a:ea typeface="黑体" panose="02010609060101010101" pitchFamily="49" charset="-122"/>
              </a:rPr>
              <a:t>reward</a:t>
            </a:r>
            <a:r>
              <a:rPr lang="zh-CN" altLang="en-US" sz="2400" dirty="0">
                <a:latin typeface="Arial" panose="020B0604020202020204" pitchFamily="34" charset="0"/>
                <a:ea typeface="黑体" panose="02010609060101010101" pitchFamily="49" charset="-122"/>
              </a:rPr>
              <a:t>）</a:t>
            </a:r>
          </a:p>
        </p:txBody>
      </p:sp>
    </p:spTree>
    <p:extLst>
      <p:ext uri="{BB962C8B-B14F-4D97-AF65-F5344CB8AC3E}">
        <p14:creationId xmlns:p14="http://schemas.microsoft.com/office/powerpoint/2010/main" val="266968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AF967-8181-34E8-4B46-7342D23E1D8F}"/>
              </a:ext>
            </a:extLst>
          </p:cNvPr>
          <p:cNvSpPr>
            <a:spLocks noGrp="1"/>
          </p:cNvSpPr>
          <p:nvPr>
            <p:ph type="title"/>
          </p:nvPr>
        </p:nvSpPr>
        <p:spPr/>
        <p:txBody>
          <a:bodyPr/>
          <a:lstStyle/>
          <a:p>
            <a:pPr algn="ctr"/>
            <a:r>
              <a:rPr lang="en-US" altLang="zh-CN" b="1" dirty="0">
                <a:solidFill>
                  <a:schemeClr val="accent1"/>
                </a:solidFill>
                <a:latin typeface="Arial" panose="020B0604020202020204" pitchFamily="34" charset="0"/>
                <a:cs typeface="Arial" panose="020B0604020202020204" pitchFamily="34" charset="0"/>
              </a:rPr>
              <a:t>HMARL</a:t>
            </a:r>
            <a:endParaRPr lang="zh-CN" altLang="en-US" b="1" dirty="0">
              <a:solidFill>
                <a:schemeClr val="accent1"/>
              </a:solidFill>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ACA8AD1-771E-2F95-CFE5-FD62BB906490}"/>
              </a:ext>
            </a:extLst>
          </p:cNvPr>
          <p:cNvSpPr>
            <a:spLocks noGrp="1"/>
          </p:cNvSpPr>
          <p:nvPr>
            <p:ph idx="1"/>
          </p:nvPr>
        </p:nvSpPr>
        <p:spPr/>
        <p:txBody>
          <a:bodyPr>
            <a:normAutofit/>
          </a:bodyPr>
          <a:lstStyle/>
          <a:p>
            <a:pPr>
              <a:lnSpc>
                <a:spcPct val="150000"/>
              </a:lnSpc>
            </a:pPr>
            <a:r>
              <a:rPr lang="zh-CN" altLang="en-US" sz="2400" dirty="0">
                <a:latin typeface="Arial" panose="020B0604020202020204" pitchFamily="34" charset="0"/>
                <a:ea typeface="黑体" panose="02010609060101010101" pitchFamily="49" charset="-122"/>
              </a:rPr>
              <a:t>分层强化学习</a:t>
            </a:r>
            <a:r>
              <a:rPr lang="en-US" altLang="zh-CN" sz="2400" dirty="0">
                <a:latin typeface="Arial" panose="020B0604020202020204" pitchFamily="34" charset="0"/>
                <a:ea typeface="黑体" panose="02010609060101010101" pitchFamily="49" charset="-122"/>
              </a:rPr>
              <a:t>(HRL)</a:t>
            </a:r>
            <a:r>
              <a:rPr lang="zh-CN" altLang="en-US" sz="2400" dirty="0">
                <a:latin typeface="Arial" panose="020B0604020202020204" pitchFamily="34" charset="0"/>
                <a:ea typeface="黑体" panose="02010609060101010101" pitchFamily="49" charset="-122"/>
              </a:rPr>
              <a:t>是一种将</a:t>
            </a:r>
            <a:r>
              <a:rPr lang="zh-CN" altLang="en-US" sz="2400" dirty="0">
                <a:solidFill>
                  <a:schemeClr val="accent1"/>
                </a:solidFill>
                <a:latin typeface="Arial" panose="020B0604020202020204" pitchFamily="34" charset="0"/>
                <a:ea typeface="黑体" panose="02010609060101010101" pitchFamily="49" charset="-122"/>
              </a:rPr>
              <a:t>长期决策过程分解为分层结构的短期决策过程的方法</a:t>
            </a:r>
            <a:r>
              <a:rPr lang="zh-CN" altLang="en-US" sz="2400" dirty="0">
                <a:latin typeface="Arial" panose="020B0604020202020204" pitchFamily="34" charset="0"/>
                <a:ea typeface="黑体" panose="02010609060101010101" pitchFamily="49" charset="-122"/>
              </a:rPr>
              <a:t>，使策略可以沿着层次结构组织起来，从而在多个控制级别上操纵</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的行为。</a:t>
            </a:r>
            <a:endParaRPr lang="en-US" altLang="zh-CN" sz="2400" dirty="0">
              <a:latin typeface="Arial" panose="020B0604020202020204" pitchFamily="34" charset="0"/>
              <a:ea typeface="黑体" panose="02010609060101010101" pitchFamily="49" charset="-122"/>
            </a:endParaRPr>
          </a:p>
          <a:p>
            <a:pPr>
              <a:lnSpc>
                <a:spcPct val="150000"/>
              </a:lnSpc>
            </a:pP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的数量非常多，动作空间是连续的。</a:t>
            </a:r>
          </a:p>
        </p:txBody>
      </p:sp>
    </p:spTree>
    <p:extLst>
      <p:ext uri="{BB962C8B-B14F-4D97-AF65-F5344CB8AC3E}">
        <p14:creationId xmlns:p14="http://schemas.microsoft.com/office/powerpoint/2010/main" val="2951188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18255"/>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rPr>
              <a:t>HMARL GDAs</a:t>
            </a:r>
            <a:r>
              <a:rPr lang="zh-CN" altLang="en-US" b="1" dirty="0">
                <a:solidFill>
                  <a:schemeClr val="accent1"/>
                </a:solidFill>
                <a:latin typeface="Arial" panose="020B0604020202020204" pitchFamily="34" charset="0"/>
                <a:ea typeface="黑体" panose="02010609060101010101" pitchFamily="49" charset="-122"/>
              </a:rPr>
              <a:t>模型构建</a:t>
            </a:r>
          </a:p>
        </p:txBody>
      </p:sp>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838200" y="1343818"/>
            <a:ext cx="10515600" cy="4351338"/>
          </a:xfrm>
        </p:spPr>
        <p:txBody>
          <a:bodyPr>
            <a:normAutofit/>
          </a:bodyPr>
          <a:lstStyle/>
          <a:p>
            <a:pPr>
              <a:lnSpc>
                <a:spcPct val="160000"/>
              </a:lnSpc>
            </a:pPr>
            <a:r>
              <a:rPr lang="en-US" altLang="zh-CN" sz="2000" dirty="0">
                <a:solidFill>
                  <a:schemeClr val="accent1"/>
                </a:solidFill>
                <a:latin typeface="Arial" panose="020B0604020202020204" pitchFamily="34" charset="0"/>
                <a:ea typeface="黑体" panose="02010609060101010101" pitchFamily="49" charset="-122"/>
              </a:rPr>
              <a:t>N</a:t>
            </a:r>
            <a:r>
              <a:rPr lang="zh-CN" altLang="en-US" sz="2000" dirty="0">
                <a:solidFill>
                  <a:schemeClr val="accent1"/>
                </a:solidFill>
                <a:latin typeface="Arial" panose="020B0604020202020204" pitchFamily="34" charset="0"/>
                <a:ea typeface="黑体" panose="02010609060101010101" pitchFamily="49" charset="-122"/>
              </a:rPr>
              <a:t>个</a:t>
            </a:r>
            <a:r>
              <a:rPr lang="en-US" altLang="zh-CN" sz="2000" dirty="0">
                <a:solidFill>
                  <a:schemeClr val="accent1"/>
                </a:solidFill>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代表广告主分配</a:t>
            </a:r>
            <a:r>
              <a:rPr lang="en-US" altLang="zh-CN" sz="2000" dirty="0">
                <a:solidFill>
                  <a:schemeClr val="accent1"/>
                </a:solidFill>
                <a:latin typeface="Arial" panose="020B0604020202020204" pitchFamily="34" charset="0"/>
                <a:ea typeface="黑体" panose="02010609060101010101" pitchFamily="49" charset="-122"/>
              </a:rPr>
              <a:t>N</a:t>
            </a:r>
            <a:r>
              <a:rPr lang="zh-CN" altLang="en-US" sz="2000" dirty="0">
                <a:solidFill>
                  <a:schemeClr val="accent1"/>
                </a:solidFill>
                <a:latin typeface="Arial" panose="020B0604020202020204" pitchFamily="34" charset="0"/>
                <a:ea typeface="黑体" panose="02010609060101010101" pitchFamily="49" charset="-122"/>
              </a:rPr>
              <a:t>个广告</a:t>
            </a:r>
            <a:r>
              <a:rPr lang="zh-CN" altLang="en-US" sz="2000" dirty="0">
                <a:latin typeface="Arial" panose="020B0604020202020204" pitchFamily="34" charset="0"/>
                <a:ea typeface="黑体" panose="02010609060101010101" pitchFamily="49" charset="-122"/>
              </a:rPr>
              <a:t>给</a:t>
            </a:r>
            <a:r>
              <a:rPr lang="en-US" altLang="zh-CN" sz="2000" dirty="0">
                <a:latin typeface="Arial" panose="020B0604020202020204" pitchFamily="34" charset="0"/>
                <a:ea typeface="黑体" panose="02010609060101010101" pitchFamily="49" charset="-122"/>
              </a:rPr>
              <a:t>impressions</a:t>
            </a:r>
          </a:p>
          <a:p>
            <a:pPr>
              <a:lnSpc>
                <a:spcPct val="160000"/>
              </a:lnSpc>
            </a:pP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个</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之间共享</a:t>
            </a:r>
            <a:r>
              <a:rPr lang="en-US" altLang="zh-CN" sz="2000" dirty="0">
                <a:latin typeface="Arial" panose="020B0604020202020204" pitchFamily="34" charset="0"/>
                <a:ea typeface="黑体" panose="02010609060101010101" pitchFamily="49" charset="-122"/>
              </a:rPr>
              <a:t>K</a:t>
            </a:r>
            <a:r>
              <a:rPr lang="zh-CN" altLang="en-US" sz="2000" dirty="0">
                <a:latin typeface="Arial" panose="020B0604020202020204" pitchFamily="34" charset="0"/>
                <a:ea typeface="黑体" panose="02010609060101010101" pitchFamily="49" charset="-122"/>
              </a:rPr>
              <a:t>个子策略，</a:t>
            </a:r>
            <a:r>
              <a:rPr lang="en-US" altLang="zh-CN" sz="2000" dirty="0">
                <a:latin typeface="Arial" panose="020B0604020202020204" pitchFamily="34" charset="0"/>
                <a:ea typeface="黑体" panose="02010609060101010101" pitchFamily="49" charset="-122"/>
              </a:rPr>
              <a:t>K&lt;&lt;N</a:t>
            </a:r>
          </a:p>
          <a:p>
            <a:pPr>
              <a:lnSpc>
                <a:spcPct val="160000"/>
              </a:lnSpc>
            </a:pPr>
            <a:r>
              <a:rPr lang="zh-CN" altLang="en-US" sz="2000" dirty="0">
                <a:latin typeface="Arial" panose="020B0604020202020204" pitchFamily="34" charset="0"/>
                <a:ea typeface="黑体" panose="02010609060101010101" pitchFamily="49" charset="-122"/>
              </a:rPr>
              <a:t>这些</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以一种混合的方式发挥作用，在不同的时间步既可以合作，也可以竞争</a:t>
            </a:r>
            <a:endParaRPr lang="en-US" altLang="zh-CN" sz="2000" dirty="0">
              <a:latin typeface="Arial" panose="020B0604020202020204" pitchFamily="34" charset="0"/>
              <a:ea typeface="黑体" panose="02010609060101010101" pitchFamily="49" charset="-122"/>
            </a:endParaRPr>
          </a:p>
          <a:p>
            <a:pPr>
              <a:lnSpc>
                <a:spcPct val="160000"/>
              </a:lnSpc>
            </a:pPr>
            <a:r>
              <a:rPr lang="zh-CN" altLang="en-US" sz="2000" dirty="0">
                <a:latin typeface="Arial" panose="020B0604020202020204" pitchFamily="34" charset="0"/>
                <a:ea typeface="黑体" panose="02010609060101010101" pitchFamily="49" charset="-122"/>
              </a:rPr>
              <a:t>动作：</a:t>
            </a:r>
            <a:r>
              <a:rPr lang="en-US" altLang="zh-CN" sz="2000" dirty="0">
                <a:latin typeface="Arial" panose="020B0604020202020204" pitchFamily="34" charset="0"/>
                <a:ea typeface="黑体" panose="02010609060101010101" pitchFamily="49" charset="-122"/>
              </a:rPr>
              <a:t>display</a:t>
            </a:r>
            <a:r>
              <a:rPr lang="zh-CN" altLang="en-US" sz="2000" dirty="0">
                <a:latin typeface="Arial" panose="020B0604020202020204" pitchFamily="34" charset="0"/>
                <a:ea typeface="黑体" panose="02010609060101010101" pitchFamily="49" charset="-122"/>
              </a:rPr>
              <a:t>的调整比例</a:t>
            </a:r>
            <a:endParaRPr lang="en-US" altLang="zh-CN" sz="2000" dirty="0">
              <a:latin typeface="Arial" panose="020B0604020202020204" pitchFamily="34" charset="0"/>
              <a:ea typeface="黑体" panose="02010609060101010101" pitchFamily="49" charset="-122"/>
            </a:endParaRPr>
          </a:p>
          <a:p>
            <a:pPr>
              <a:lnSpc>
                <a:spcPct val="160000"/>
              </a:lnSpc>
            </a:pPr>
            <a:r>
              <a:rPr lang="zh-CN" altLang="en-US" sz="2000" dirty="0">
                <a:latin typeface="Arial" panose="020B0604020202020204" pitchFamily="34" charset="0"/>
                <a:ea typeface="黑体" panose="02010609060101010101" pitchFamily="49" charset="-122"/>
              </a:rPr>
              <a:t>状态：每个</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有一个全局状态和一个本地状态。全局状态表示与其他</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的全局关系，本地状态表示了</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本身的情况</a:t>
            </a:r>
            <a:endParaRPr lang="en-US" altLang="zh-CN" sz="2000"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63092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18255"/>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rPr>
              <a:t>HMARL GDAs</a:t>
            </a:r>
            <a:r>
              <a:rPr lang="zh-CN" altLang="en-US" b="1" dirty="0">
                <a:solidFill>
                  <a:schemeClr val="accent1"/>
                </a:solidFill>
                <a:latin typeface="Arial" panose="020B0604020202020204" pitchFamily="34" charset="0"/>
                <a:ea typeface="黑体" panose="02010609060101010101" pitchFamily="49" charset="-122"/>
              </a:rPr>
              <a:t>模型构建</a:t>
            </a:r>
          </a:p>
        </p:txBody>
      </p:sp>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838200" y="1343818"/>
            <a:ext cx="10515600" cy="4351338"/>
          </a:xfrm>
        </p:spPr>
        <p:txBody>
          <a:bodyPr>
            <a:normAutofit fontScale="70000" lnSpcReduction="20000"/>
          </a:bodyPr>
          <a:lstStyle/>
          <a:p>
            <a:pPr>
              <a:lnSpc>
                <a:spcPct val="160000"/>
              </a:lnSpc>
            </a:pP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a:t>
            </a:r>
            <a:r>
              <a:rPr lang="en-US" altLang="zh-CN" dirty="0">
                <a:solidFill>
                  <a:schemeClr val="accent1"/>
                </a:solidFill>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代表广告主分配</a:t>
            </a: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个广告</a:t>
            </a:r>
            <a:r>
              <a:rPr lang="zh-CN" altLang="en-US" dirty="0">
                <a:latin typeface="Arial" panose="020B0604020202020204" pitchFamily="34" charset="0"/>
                <a:ea typeface="黑体" panose="02010609060101010101" pitchFamily="49" charset="-122"/>
              </a:rPr>
              <a:t>给</a:t>
            </a:r>
            <a:r>
              <a:rPr lang="en-US" altLang="zh-CN" dirty="0">
                <a:latin typeface="Arial" panose="020B0604020202020204" pitchFamily="34" charset="0"/>
                <a:ea typeface="黑体" panose="02010609060101010101" pitchFamily="49" charset="-122"/>
              </a:rPr>
              <a:t>impressions</a:t>
            </a:r>
          </a:p>
          <a:p>
            <a:pPr>
              <a:lnSpc>
                <a:spcPct val="160000"/>
              </a:lnSpc>
            </a:pPr>
            <a:r>
              <a:rPr lang="en-US" altLang="zh-CN" dirty="0">
                <a:latin typeface="Arial" panose="020B0604020202020204" pitchFamily="34" charset="0"/>
                <a:ea typeface="黑体" panose="02010609060101010101" pitchFamily="49" charset="-122"/>
              </a:rPr>
              <a:t>N</a:t>
            </a:r>
            <a:r>
              <a:rPr lang="zh-CN" altLang="en-US" dirty="0">
                <a:latin typeface="Arial" panose="020B0604020202020204" pitchFamily="34" charset="0"/>
                <a:ea typeface="黑体" panose="02010609060101010101" pitchFamily="49" charset="-122"/>
              </a:rPr>
              <a:t>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之间共享</a:t>
            </a:r>
            <a:r>
              <a:rPr lang="en-US" altLang="zh-CN" dirty="0">
                <a:latin typeface="Arial" panose="020B0604020202020204" pitchFamily="34" charset="0"/>
                <a:ea typeface="黑体" panose="02010609060101010101" pitchFamily="49" charset="-122"/>
              </a:rPr>
              <a:t>K</a:t>
            </a:r>
            <a:r>
              <a:rPr lang="zh-CN" altLang="en-US" dirty="0">
                <a:latin typeface="Arial" panose="020B0604020202020204" pitchFamily="34" charset="0"/>
                <a:ea typeface="黑体" panose="02010609060101010101" pitchFamily="49" charset="-122"/>
              </a:rPr>
              <a:t>个子策略，</a:t>
            </a:r>
            <a:r>
              <a:rPr lang="en-US" altLang="zh-CN" dirty="0">
                <a:latin typeface="Arial" panose="020B0604020202020204" pitchFamily="34" charset="0"/>
                <a:ea typeface="黑体" panose="02010609060101010101" pitchFamily="49" charset="-122"/>
              </a:rPr>
              <a:t>K&lt;&lt;N</a:t>
            </a:r>
          </a:p>
          <a:p>
            <a:pPr>
              <a:lnSpc>
                <a:spcPct val="160000"/>
              </a:lnSpc>
            </a:pPr>
            <a:r>
              <a:rPr lang="zh-CN" altLang="en-US" dirty="0">
                <a:latin typeface="Arial" panose="020B0604020202020204" pitchFamily="34" charset="0"/>
                <a:ea typeface="黑体" panose="02010609060101010101" pitchFamily="49" charset="-122"/>
              </a:rPr>
              <a:t>这些</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以一种混合的方式发挥作用，在不同的时间步既可以合作，也可以竞争</a:t>
            </a:r>
            <a:endParaRPr lang="en-US" altLang="zh-CN"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动作：</a:t>
            </a:r>
            <a:r>
              <a:rPr lang="en-US" altLang="zh-CN" dirty="0">
                <a:latin typeface="Arial" panose="020B0604020202020204" pitchFamily="34" charset="0"/>
                <a:ea typeface="黑体" panose="02010609060101010101" pitchFamily="49" charset="-122"/>
              </a:rPr>
              <a:t>display</a:t>
            </a:r>
            <a:r>
              <a:rPr lang="zh-CN" altLang="en-US" dirty="0">
                <a:latin typeface="Arial" panose="020B0604020202020204" pitchFamily="34" charset="0"/>
                <a:ea typeface="黑体" panose="02010609060101010101" pitchFamily="49" charset="-122"/>
              </a:rPr>
              <a:t>的调整比例</a:t>
            </a:r>
            <a:endParaRPr lang="en-US" altLang="zh-CN"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状态：每个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有一个全局状态和一个本地状态。全局状态表示与其他</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的全局关系，本地状态表示了</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本身的情况</a:t>
            </a:r>
            <a:endParaRPr lang="en-US" altLang="zh-CN"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首先使用</a:t>
            </a:r>
            <a:r>
              <a:rPr lang="en-US" altLang="zh-CN" dirty="0">
                <a:latin typeface="Arial" panose="020B0604020202020204" pitchFamily="34" charset="0"/>
                <a:ea typeface="黑体" panose="02010609060101010101" pitchFamily="49" charset="-122"/>
              </a:rPr>
              <a:t>manager</a:t>
            </a:r>
            <a:r>
              <a:rPr lang="zh-CN" altLang="en-US" dirty="0">
                <a:latin typeface="Arial" panose="020B0604020202020204" pitchFamily="34" charset="0"/>
                <a:ea typeface="黑体" panose="02010609060101010101" pitchFamily="49" charset="-122"/>
              </a:rPr>
              <a:t>策略来基于广告的状态为有资格获得</a:t>
            </a:r>
            <a:r>
              <a:rPr lang="en-US" altLang="zh-CN" dirty="0">
                <a:latin typeface="Arial" panose="020B0604020202020204" pitchFamily="34" charset="0"/>
                <a:ea typeface="黑体" panose="02010609060101010101" pitchFamily="49" charset="-122"/>
              </a:rPr>
              <a:t>impressions</a:t>
            </a:r>
            <a:r>
              <a:rPr lang="zh-CN" altLang="en-US" dirty="0">
                <a:latin typeface="Arial" panose="020B0604020202020204" pitchFamily="34" charset="0"/>
                <a:ea typeface="黑体" panose="02010609060101010101" pitchFamily="49" charset="-122"/>
              </a:rPr>
              <a:t>的每个广告选择子策略。因此，它利用所选子策略来执行特定的分配操作。</a:t>
            </a:r>
          </a:p>
        </p:txBody>
      </p:sp>
    </p:spTree>
    <p:extLst>
      <p:ext uri="{BB962C8B-B14F-4D97-AF65-F5344CB8AC3E}">
        <p14:creationId xmlns:p14="http://schemas.microsoft.com/office/powerpoint/2010/main" val="406151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0"/>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状态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79513" y="1805747"/>
                <a:ext cx="10515600" cy="4351338"/>
              </a:xfrm>
            </p:spPr>
            <p:txBody>
              <a:bodyPr>
                <a:normAutofit fontScale="62500" lnSpcReduction="20000"/>
              </a:bodyPr>
              <a:lstStyle/>
              <a:p>
                <a:pPr>
                  <a:lnSpc>
                    <a:spcPct val="160000"/>
                  </a:lnSpc>
                </a:pPr>
                <a:r>
                  <a:rPr lang="zh-CN" altLang="en-US" dirty="0">
                    <a:latin typeface="Arial" panose="020B0604020202020204" pitchFamily="34" charset="0"/>
                    <a:ea typeface="黑体" panose="02010609060101010101" pitchFamily="49" charset="-122"/>
                  </a:rPr>
                  <a:t>状态：每个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有一个交互状态（</a:t>
                </a:r>
                <a:r>
                  <a:rPr lang="en-US" altLang="zh-CN" dirty="0">
                    <a:latin typeface="Arial" panose="020B0604020202020204" pitchFamily="34" charset="0"/>
                    <a:ea typeface="黑体" panose="02010609060101010101" pitchFamily="49" charset="-122"/>
                  </a:rPr>
                  <a:t>interaction state</a:t>
                </a:r>
                <a:r>
                  <a:rPr lang="zh-CN" altLang="en-US" dirty="0">
                    <a:latin typeface="Arial" panose="020B0604020202020204" pitchFamily="34" charset="0"/>
                    <a:ea typeface="黑体" panose="02010609060101010101" pitchFamily="49" charset="-122"/>
                  </a:rPr>
                  <a:t>）和一个本地状态（</a:t>
                </a:r>
                <a:r>
                  <a:rPr lang="en-US" altLang="zh-CN" dirty="0">
                    <a:latin typeface="Arial" panose="020B0604020202020204" pitchFamily="34" charset="0"/>
                    <a:ea typeface="黑体" panose="02010609060101010101" pitchFamily="49" charset="-122"/>
                  </a:rPr>
                  <a:t>local state</a:t>
                </a:r>
                <a:r>
                  <a:rPr lang="zh-CN" altLang="en-US" dirty="0">
                    <a:latin typeface="Arial" panose="020B0604020202020204" pitchFamily="34" charset="0"/>
                    <a:ea typeface="黑体" panose="02010609060101010101" pitchFamily="49" charset="-122"/>
                  </a:rPr>
                  <a:t>）。</a:t>
                </a:r>
                <a14:m>
                  <m:oMath xmlns:m="http://schemas.openxmlformats.org/officeDocument/2006/math">
                    <m:sSubSup>
                      <m:sSubSupPr>
                        <m:ctrlPr>
                          <a:rPr lang="en-US" altLang="zh-CN" i="1" smtClean="0">
                            <a:latin typeface="Cambria Math" panose="02040503050406030204" pitchFamily="18" charset="0"/>
                          </a:rPr>
                        </m:ctrlPr>
                      </m:sSubSupPr>
                      <m:e>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oMath>
                </a14:m>
                <a:endParaRPr lang="en-US" altLang="zh-CN" dirty="0">
                  <a:latin typeface="Arial" panose="020B0604020202020204" pitchFamily="34" charset="0"/>
                  <a:ea typeface="黑体" panose="02010609060101010101" pitchFamily="49" charset="-122"/>
                </a:endParaRPr>
              </a:p>
              <a:p>
                <a:pPr>
                  <a:lnSpc>
                    <a:spcPct val="160000"/>
                  </a:lnSpc>
                </a:pPr>
                <a:endParaRPr lang="en-US" altLang="zh-CN"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交互状态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oMath>
                </a14:m>
                <a:r>
                  <a:rPr lang="zh-CN" altLang="en-US" dirty="0">
                    <a:latin typeface="Arial" panose="020B0604020202020204" pitchFamily="34" charset="0"/>
                    <a:ea typeface="黑体" panose="02010609060101010101" pitchFamily="49" charset="-122"/>
                  </a:rPr>
                  <a:t>：表示和其他</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之间的全局关系。如果第</a:t>
                </a:r>
                <a:r>
                  <a:rPr lang="en-US" altLang="zh-CN" dirty="0">
                    <a:latin typeface="Arial" panose="020B0604020202020204" pitchFamily="34" charset="0"/>
                    <a:ea typeface="黑体" panose="02010609060101010101" pitchFamily="49" charset="-122"/>
                  </a:rPr>
                  <a:t>n</a:t>
                </a:r>
                <a:r>
                  <a:rPr lang="zh-CN" altLang="en-US" dirty="0">
                    <a:latin typeface="Arial" panose="020B0604020202020204" pitchFamily="34" charset="0"/>
                    <a:ea typeface="黑体" panose="02010609060101010101" pitchFamily="49" charset="-122"/>
                  </a:rPr>
                  <a:t>个广告和第</a:t>
                </a:r>
                <a:r>
                  <a:rPr lang="en-US" altLang="zh-CN" dirty="0">
                    <a:latin typeface="Arial" panose="020B0604020202020204" pitchFamily="34" charset="0"/>
                    <a:ea typeface="黑体" panose="02010609060101010101" pitchFamily="49" charset="-122"/>
                  </a:rPr>
                  <a:t>m</a:t>
                </a:r>
                <a:r>
                  <a:rPr lang="zh-CN" altLang="en-US" dirty="0">
                    <a:latin typeface="Arial" panose="020B0604020202020204" pitchFamily="34" charset="0"/>
                    <a:ea typeface="黑体" panose="02010609060101010101" pitchFamily="49" charset="-122"/>
                  </a:rPr>
                  <a:t>个广告之间相似性越小，则将第</a:t>
                </a:r>
                <a:r>
                  <a:rPr lang="en-US" altLang="zh-CN" dirty="0">
                    <a:latin typeface="Arial" panose="020B0604020202020204" pitchFamily="34" charset="0"/>
                    <a:ea typeface="黑体" panose="02010609060101010101" pitchFamily="49" charset="-122"/>
                  </a:rPr>
                  <a:t>m</a:t>
                </a:r>
                <a:r>
                  <a:rPr lang="zh-CN" altLang="en-US" dirty="0">
                    <a:latin typeface="Arial" panose="020B0604020202020204" pitchFamily="34" charset="0"/>
                    <a:ea typeface="黑体" panose="02010609060101010101" pitchFamily="49" charset="-122"/>
                  </a:rPr>
                  <a:t>个值设置为</a:t>
                </a:r>
                <a:r>
                  <a:rPr lang="en-US" altLang="zh-CN" dirty="0">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，否则设置为</a:t>
                </a:r>
                <a:r>
                  <a:rPr lang="en-US" altLang="zh-CN" dirty="0">
                    <a:latin typeface="Arial" panose="020B0604020202020204" pitchFamily="34" charset="0"/>
                    <a:ea typeface="黑体" panose="02010609060101010101" pitchFamily="49" charset="-122"/>
                  </a:rPr>
                  <a:t>0</a:t>
                </a:r>
                <a:endParaRPr lang="zh-CN" altLang="en-US"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本地状态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oMath>
                </a14:m>
                <a:r>
                  <a:rPr lang="zh-CN" altLang="en-US" dirty="0">
                    <a:latin typeface="Arial" panose="020B0604020202020204" pitchFamily="34" charset="0"/>
                    <a:ea typeface="黑体" panose="02010609060101010101" pitchFamily="49" charset="-122"/>
                  </a:rPr>
                  <a:t>：被定义为一个</a:t>
                </a:r>
                <a:r>
                  <a:rPr lang="en-US" altLang="zh-CN" dirty="0">
                    <a:latin typeface="Arial" panose="020B0604020202020204" pitchFamily="34" charset="0"/>
                    <a:ea typeface="黑体" panose="02010609060101010101" pitchFamily="49" charset="-122"/>
                  </a:rPr>
                  <a:t>4-D</a:t>
                </a:r>
                <a:r>
                  <a:rPr lang="zh-CN" altLang="en-US" dirty="0">
                    <a:latin typeface="Arial" panose="020B0604020202020204" pitchFamily="34" charset="0"/>
                    <a:ea typeface="黑体" panose="02010609060101010101" pitchFamily="49" charset="-122"/>
                  </a:rPr>
                  <a:t>向量，表示了</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本身的情况，</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，广告的资源短缺程度。</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是广告的需求（需要被展示的次数），</a:t>
                </a:r>
                <a:r>
                  <a:rPr lang="en-US" altLang="zh-CN" dirty="0">
                    <a:latin typeface="Arial" panose="020B0604020202020204" pitchFamily="34" charset="0"/>
                    <a:ea typeface="黑体" panose="02010609060101010101" pitchFamily="49" charset="-122"/>
                  </a:rPr>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与广告匹配的</a:t>
                </a: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的数量</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a:latin typeface="Arial" panose="020B0604020202020204" pitchFamily="34" charset="0"/>
                    <a:ea typeface="黑体" panose="02010609060101010101" pitchFamily="49" charset="-122"/>
                  </a:rPr>
                  <a:t>，表示已经过的时间与合同有效期限的比率。</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m:rPr>
                            <m:brk m:alnAt="25"/>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𝑒</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𝑛</m:t>
                            </m:r>
                          </m:sup>
                        </m:sSup>
                      </m:e>
                    </m:nary>
                  </m:oMath>
                </a14:m>
                <a:r>
                  <a:rPr lang="zh-CN" altLang="en-US" dirty="0">
                    <a:latin typeface="Arial" panose="020B0604020202020204" pitchFamily="34" charset="0"/>
                    <a:ea typeface="黑体" panose="02010609060101010101" pitchFamily="49" charset="-122"/>
                  </a:rPr>
                  <a:t>，表示到</a:t>
                </a:r>
                <a:r>
                  <a:rPr lang="en-US" altLang="zh-CN" dirty="0">
                    <a:latin typeface="Arial" panose="020B0604020202020204" pitchFamily="34" charset="0"/>
                    <a:ea typeface="黑体" panose="02010609060101010101" pitchFamily="49" charset="-122"/>
                  </a:rPr>
                  <a:t>t</a:t>
                </a:r>
                <a:r>
                  <a:rPr lang="zh-CN" altLang="en-US" dirty="0">
                    <a:latin typeface="Arial" panose="020B0604020202020204" pitchFamily="34" charset="0"/>
                    <a:ea typeface="黑体" panose="02010609060101010101" pitchFamily="49" charset="-122"/>
                  </a:rPr>
                  <a:t>为止，累积显示量除以需求的比率</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zh-CN" altLang="en-US" i="1">
                        <a:latin typeface="Cambria Math" panose="02040503050406030204" pitchFamily="18" charset="0"/>
                      </a:rPr>
                      <m:t>，</m:t>
                    </m:r>
                  </m:oMath>
                </a14:m>
                <a:r>
                  <a:rPr lang="en-US" altLang="zh-CN" dirty="0">
                    <a:latin typeface="Arial" panose="020B0604020202020204" pitchFamily="34" charset="0"/>
                    <a:ea typeface="黑体" panose="02010609060101010101" pitchFamily="49" charset="-122"/>
                  </a:rPr>
                  <a:t>t-1</a:t>
                </a:r>
                <a:r>
                  <a:rPr lang="zh-CN" altLang="en-US" dirty="0">
                    <a:latin typeface="Arial" panose="020B0604020202020204" pitchFamily="34" charset="0"/>
                    <a:ea typeface="黑体" panose="02010609060101010101" pitchFamily="49" charset="-122"/>
                  </a:rPr>
                  <a:t>时刻分配动作的值。</a:t>
                </a: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xfrm>
                <a:off x="79513" y="1805747"/>
                <a:ext cx="10515600" cy="4351338"/>
              </a:xfrm>
              <a:blipFill>
                <a:blip r:embed="rId2"/>
                <a:stretch>
                  <a:fillRect l="-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7B96DAC-B3C9-C2DD-2B48-D746404285FA}"/>
              </a:ext>
            </a:extLst>
          </p:cNvPr>
          <p:cNvPicPr>
            <a:picLocks noChangeAspect="1"/>
          </p:cNvPicPr>
          <p:nvPr/>
        </p:nvPicPr>
        <p:blipFill>
          <a:blip r:embed="rId3"/>
          <a:stretch>
            <a:fillRect/>
          </a:stretch>
        </p:blipFill>
        <p:spPr>
          <a:xfrm>
            <a:off x="10439401" y="2574778"/>
            <a:ext cx="1434004" cy="14066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21D5DC-FBD8-754C-EF40-A3B0100C26C8}"/>
                  </a:ext>
                </a:extLst>
              </p:cNvPr>
              <p:cNvSpPr txBox="1"/>
              <p:nvPr/>
            </p:nvSpPr>
            <p:spPr>
              <a:xfrm>
                <a:off x="10209092" y="2295663"/>
                <a:ext cx="1894621" cy="2791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 0 1 1 0 0]</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 name="文本框 5">
                <a:extLst>
                  <a:ext uri="{FF2B5EF4-FFF2-40B4-BE49-F238E27FC236}">
                    <a16:creationId xmlns:a16="http://schemas.microsoft.com/office/drawing/2014/main" id="{F021D5DC-FBD8-754C-EF40-A3B0100C26C8}"/>
                  </a:ext>
                </a:extLst>
              </p:cNvPr>
              <p:cNvSpPr txBox="1">
                <a:spLocks noRot="1" noChangeAspect="1" noMove="1" noResize="1" noEditPoints="1" noAdjustHandles="1" noChangeArrowheads="1" noChangeShapeType="1" noTextEdit="1"/>
              </p:cNvSpPr>
              <p:nvPr/>
            </p:nvSpPr>
            <p:spPr>
              <a:xfrm>
                <a:off x="10209092" y="2295663"/>
                <a:ext cx="1894621" cy="279115"/>
              </a:xfrm>
              <a:prstGeom prst="rect">
                <a:avLst/>
              </a:prstGeom>
              <a:blipFill>
                <a:blip r:embed="rId4"/>
                <a:stretch>
                  <a:fillRect l="-965" t="-2222" b="-4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493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B21D4-6149-EFBC-6E99-6D7111089F53}"/>
              </a:ext>
            </a:extLst>
          </p:cNvPr>
          <p:cNvSpPr>
            <a:spLocks noGrp="1"/>
          </p:cNvSpPr>
          <p:nvPr>
            <p:ph type="title"/>
          </p:nvPr>
        </p:nvSpPr>
        <p:spPr>
          <a:xfrm>
            <a:off x="823536" y="-460"/>
            <a:ext cx="10515600" cy="1325563"/>
          </a:xfrm>
        </p:spPr>
        <p:txBody>
          <a:bodyPr>
            <a:normAutofit/>
          </a:bodyPr>
          <a:lstStyle/>
          <a:p>
            <a:pPr algn="ctr"/>
            <a:r>
              <a:rPr lang="en-US" altLang="zh-CN" b="1" dirty="0">
                <a:solidFill>
                  <a:schemeClr val="accent1"/>
                </a:solidFill>
                <a:latin typeface="Arial" panose="020B0604020202020204" pitchFamily="34" charset="0"/>
                <a:ea typeface="黑体" panose="02010609060101010101" pitchFamily="49" charset="-122"/>
              </a:rPr>
              <a:t>MDP</a:t>
            </a:r>
            <a:r>
              <a:rPr lang="zh-CN" altLang="en-US" b="1" dirty="0">
                <a:solidFill>
                  <a:schemeClr val="accent1"/>
                </a:solidFill>
                <a:latin typeface="Arial" panose="020B0604020202020204" pitchFamily="34" charset="0"/>
                <a:ea typeface="黑体" panose="02010609060101010101" pitchFamily="49" charset="-122"/>
              </a:rPr>
              <a:t>和</a:t>
            </a:r>
            <a:r>
              <a:rPr lang="en-US" altLang="zh-CN" b="1" dirty="0">
                <a:solidFill>
                  <a:schemeClr val="accent1"/>
                </a:solidFill>
                <a:latin typeface="Arial" panose="020B0604020202020204" pitchFamily="34" charset="0"/>
                <a:ea typeface="黑体" panose="02010609060101010101" pitchFamily="49" charset="-122"/>
              </a:rPr>
              <a:t>POMDP</a:t>
            </a:r>
            <a:r>
              <a:rPr lang="zh-CN" altLang="en-US" b="1" dirty="0">
                <a:solidFill>
                  <a:schemeClr val="accent1"/>
                </a:solidFill>
                <a:latin typeface="Arial" panose="020B0604020202020204" pitchFamily="34" charset="0"/>
                <a:ea typeface="黑体" panose="02010609060101010101" pitchFamily="49" charset="-122"/>
              </a:rPr>
              <a:t>的区别</a:t>
            </a:r>
          </a:p>
        </p:txBody>
      </p:sp>
      <p:grpSp>
        <p:nvGrpSpPr>
          <p:cNvPr id="8" name="组合 7">
            <a:extLst>
              <a:ext uri="{FF2B5EF4-FFF2-40B4-BE49-F238E27FC236}">
                <a16:creationId xmlns:a16="http://schemas.microsoft.com/office/drawing/2014/main" id="{EEE7CD68-357B-D067-B3E2-4F80D3AA048C}"/>
              </a:ext>
            </a:extLst>
          </p:cNvPr>
          <p:cNvGrpSpPr/>
          <p:nvPr/>
        </p:nvGrpSpPr>
        <p:grpSpPr>
          <a:xfrm>
            <a:off x="0" y="1228572"/>
            <a:ext cx="12192000" cy="1652280"/>
            <a:chOff x="968510" y="1343818"/>
            <a:chExt cx="10254980" cy="1325563"/>
          </a:xfrm>
        </p:grpSpPr>
        <p:sp>
          <p:nvSpPr>
            <p:cNvPr id="9" name="矩形 8">
              <a:extLst>
                <a:ext uri="{FF2B5EF4-FFF2-40B4-BE49-F238E27FC236}">
                  <a16:creationId xmlns:a16="http://schemas.microsoft.com/office/drawing/2014/main" id="{D0384851-73AB-5C24-5BC0-2937F573C7EC}"/>
                </a:ext>
              </a:extLst>
            </p:cNvPr>
            <p:cNvSpPr/>
            <p:nvPr/>
          </p:nvSpPr>
          <p:spPr>
            <a:xfrm>
              <a:off x="968510" y="1343818"/>
              <a:ext cx="10254980" cy="1325563"/>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zh-CN" altLang="en-US" sz="2800" dirty="0">
                <a:solidFill>
                  <a:schemeClr val="tx1"/>
                </a:solidFill>
                <a:latin typeface="Arial" panose="020B0604020202020204" pitchFamily="34" charset="0"/>
                <a:ea typeface="黑体" panose="02010609060101010101" pitchFamily="49" charset="-122"/>
              </a:endParaRPr>
            </a:p>
          </p:txBody>
        </p:sp>
        <p:sp>
          <p:nvSpPr>
            <p:cNvPr id="10" name="文本框 9">
              <a:extLst>
                <a:ext uri="{FF2B5EF4-FFF2-40B4-BE49-F238E27FC236}">
                  <a16:creationId xmlns:a16="http://schemas.microsoft.com/office/drawing/2014/main" id="{6B920955-BF61-FBA9-A1D9-438FF91600C8}"/>
                </a:ext>
              </a:extLst>
            </p:cNvPr>
            <p:cNvSpPr txBox="1"/>
            <p:nvPr/>
          </p:nvSpPr>
          <p:spPr>
            <a:xfrm>
              <a:off x="1147386" y="1535817"/>
              <a:ext cx="9872561" cy="962979"/>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MDPs can be used to formalize a discrete-time planning task of a single agent in a stochastically changing environment, </a:t>
              </a:r>
              <a:r>
                <a:rPr lang="en-US" altLang="zh-CN" sz="2400" dirty="0">
                  <a:solidFill>
                    <a:schemeClr val="accent1"/>
                  </a:solidFill>
                  <a:latin typeface="Arial" panose="020B0604020202020204" pitchFamily="34" charset="0"/>
                  <a:cs typeface="Arial" panose="020B0604020202020204" pitchFamily="34" charset="0"/>
                </a:rPr>
                <a:t>on the condition that the agent can observe the state of the environment</a:t>
              </a:r>
              <a:r>
                <a:rPr lang="en-US" altLang="zh-CN" sz="2400" dirty="0">
                  <a:latin typeface="Arial" panose="020B0604020202020204" pitchFamily="34" charset="0"/>
                  <a:cs typeface="Arial" panose="020B0604020202020204" pitchFamily="34" charset="0"/>
                </a:rPr>
                <a:t>.</a:t>
              </a:r>
            </a:p>
          </p:txBody>
        </p:sp>
      </p:grpSp>
      <p:grpSp>
        <p:nvGrpSpPr>
          <p:cNvPr id="11" name="组合 10">
            <a:extLst>
              <a:ext uri="{FF2B5EF4-FFF2-40B4-BE49-F238E27FC236}">
                <a16:creationId xmlns:a16="http://schemas.microsoft.com/office/drawing/2014/main" id="{16A65BF2-1087-82D9-B053-8A88FAFC852A}"/>
              </a:ext>
            </a:extLst>
          </p:cNvPr>
          <p:cNvGrpSpPr/>
          <p:nvPr/>
        </p:nvGrpSpPr>
        <p:grpSpPr>
          <a:xfrm>
            <a:off x="0" y="3429000"/>
            <a:ext cx="12192000" cy="1854929"/>
            <a:chOff x="968510" y="1343818"/>
            <a:chExt cx="10254980" cy="1325563"/>
          </a:xfrm>
        </p:grpSpPr>
        <p:sp>
          <p:nvSpPr>
            <p:cNvPr id="12" name="矩形 11">
              <a:extLst>
                <a:ext uri="{FF2B5EF4-FFF2-40B4-BE49-F238E27FC236}">
                  <a16:creationId xmlns:a16="http://schemas.microsoft.com/office/drawing/2014/main" id="{A6739543-8322-62C4-539E-1AAAB4714AB2}"/>
                </a:ext>
              </a:extLst>
            </p:cNvPr>
            <p:cNvSpPr/>
            <p:nvPr/>
          </p:nvSpPr>
          <p:spPr>
            <a:xfrm>
              <a:off x="968510" y="1343818"/>
              <a:ext cx="10254980" cy="1325563"/>
            </a:xfrm>
            <a:prstGeom prst="rect">
              <a:avLst/>
            </a:prstGeom>
            <a:solidFill>
              <a:schemeClr val="accent1">
                <a:lumMod val="40000"/>
                <a:lumOff val="6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zh-CN" altLang="en-US" sz="2800" dirty="0">
                <a:solidFill>
                  <a:schemeClr val="tx1"/>
                </a:solidFill>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B9DAB875-6F31-16B1-F73D-79F0147A67D0}"/>
                </a:ext>
              </a:extLst>
            </p:cNvPr>
            <p:cNvSpPr txBox="1"/>
            <p:nvPr/>
          </p:nvSpPr>
          <p:spPr>
            <a:xfrm>
              <a:off x="1147386" y="1535817"/>
              <a:ext cx="9872561" cy="112170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In a POMDP, an agent no longer knows the state of the world, but rather has to maintain a </a:t>
              </a:r>
              <a:r>
                <a:rPr lang="en-US" altLang="zh-CN" sz="2400" dirty="0">
                  <a:solidFill>
                    <a:schemeClr val="accent1"/>
                  </a:solidFill>
                  <a:latin typeface="Arial" panose="020B0604020202020204" pitchFamily="34" charset="0"/>
                  <a:cs typeface="Arial" panose="020B0604020202020204" pitchFamily="34" charset="0"/>
                </a:rPr>
                <a:t>belief</a:t>
              </a:r>
              <a:r>
                <a:rPr lang="en-US" altLang="zh-CN" sz="2400" dirty="0">
                  <a:latin typeface="Arial" panose="020B0604020202020204" pitchFamily="34" charset="0"/>
                  <a:cs typeface="Arial" panose="020B0604020202020204" pitchFamily="34" charset="0"/>
                </a:rPr>
                <a:t> over states. That is, it can </a:t>
              </a:r>
              <a:r>
                <a:rPr lang="en-US" altLang="zh-CN" sz="2400" dirty="0">
                  <a:solidFill>
                    <a:schemeClr val="accent1"/>
                  </a:solidFill>
                  <a:latin typeface="Arial" panose="020B0604020202020204" pitchFamily="34" charset="0"/>
                  <a:cs typeface="Arial" panose="020B0604020202020204" pitchFamily="34" charset="0"/>
                </a:rPr>
                <a:t>use the history of observations to estimate the probability of each state and use this information to decide upon an action.[1]</a:t>
              </a:r>
            </a:p>
          </p:txBody>
        </p:sp>
      </p:grpSp>
      <p:sp>
        <p:nvSpPr>
          <p:cNvPr id="15" name="文本框 14">
            <a:extLst>
              <a:ext uri="{FF2B5EF4-FFF2-40B4-BE49-F238E27FC236}">
                <a16:creationId xmlns:a16="http://schemas.microsoft.com/office/drawing/2014/main" id="{70696FE9-28F3-DBD6-EEA9-C3C6E24250EC}"/>
              </a:ext>
            </a:extLst>
          </p:cNvPr>
          <p:cNvSpPr txBox="1"/>
          <p:nvPr/>
        </p:nvSpPr>
        <p:spPr>
          <a:xfrm>
            <a:off x="212663" y="6195624"/>
            <a:ext cx="11260330"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[1] Frans A. </a:t>
            </a:r>
            <a:r>
              <a:rPr lang="en-US" altLang="zh-CN" dirty="0" err="1">
                <a:latin typeface="Arial" panose="020B0604020202020204" pitchFamily="34" charset="0"/>
                <a:cs typeface="Arial" panose="020B0604020202020204" pitchFamily="34" charset="0"/>
              </a:rPr>
              <a:t>Oliehoek</a:t>
            </a:r>
            <a:r>
              <a:rPr lang="en-US" altLang="zh-CN" dirty="0">
                <a:latin typeface="Arial" panose="020B0604020202020204" pitchFamily="34" charset="0"/>
                <a:cs typeface="Arial" panose="020B0604020202020204" pitchFamily="34" charset="0"/>
              </a:rPr>
              <a:t> and Christopher Amato. “A Concise Introduction to Decentralized POMDPs”  (2016).</a:t>
            </a:r>
            <a:endParaRPr lang="zh-CN" altLang="en-US"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DBA3844E-EA64-12A3-387D-9BB3F22D98BD}"/>
              </a:ext>
            </a:extLst>
          </p:cNvPr>
          <p:cNvPicPr>
            <a:picLocks noChangeAspect="1"/>
          </p:cNvPicPr>
          <p:nvPr/>
        </p:nvPicPr>
        <p:blipFill>
          <a:blip r:embed="rId2"/>
          <a:stretch>
            <a:fillRect/>
          </a:stretch>
        </p:blipFill>
        <p:spPr>
          <a:xfrm>
            <a:off x="3055356" y="5035581"/>
            <a:ext cx="6081287" cy="480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9261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0"/>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状态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79513" y="1805747"/>
                <a:ext cx="10515600" cy="4351338"/>
              </a:xfrm>
            </p:spPr>
            <p:txBody>
              <a:bodyPr>
                <a:normAutofit fontScale="62500" lnSpcReduction="20000"/>
              </a:bodyPr>
              <a:lstStyle/>
              <a:p>
                <a:pPr>
                  <a:lnSpc>
                    <a:spcPct val="160000"/>
                  </a:lnSpc>
                </a:pPr>
                <a:r>
                  <a:rPr lang="zh-CN" altLang="en-US" dirty="0">
                    <a:latin typeface="Arial" panose="020B0604020202020204" pitchFamily="34" charset="0"/>
                    <a:ea typeface="黑体" panose="02010609060101010101" pitchFamily="49" charset="-122"/>
                  </a:rPr>
                  <a:t>状态：每个</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有一个交互状态（</a:t>
                </a:r>
                <a:r>
                  <a:rPr lang="en-US" altLang="zh-CN" dirty="0">
                    <a:latin typeface="Arial" panose="020B0604020202020204" pitchFamily="34" charset="0"/>
                    <a:ea typeface="黑体" panose="02010609060101010101" pitchFamily="49" charset="-122"/>
                  </a:rPr>
                  <a:t>interaction state</a:t>
                </a:r>
                <a:r>
                  <a:rPr lang="zh-CN" altLang="en-US" dirty="0">
                    <a:latin typeface="Arial" panose="020B0604020202020204" pitchFamily="34" charset="0"/>
                    <a:ea typeface="黑体" panose="02010609060101010101" pitchFamily="49" charset="-122"/>
                  </a:rPr>
                  <a:t>）和一个本地状态（</a:t>
                </a:r>
                <a:r>
                  <a:rPr lang="en-US" altLang="zh-CN" dirty="0">
                    <a:latin typeface="Arial" panose="020B0604020202020204" pitchFamily="34" charset="0"/>
                    <a:ea typeface="黑体" panose="02010609060101010101" pitchFamily="49" charset="-122"/>
                  </a:rPr>
                  <a:t>local state</a:t>
                </a:r>
                <a:r>
                  <a:rPr lang="zh-CN" altLang="en-US" dirty="0">
                    <a:latin typeface="Arial" panose="020B0604020202020204" pitchFamily="34" charset="0"/>
                    <a:ea typeface="黑体" panose="02010609060101010101" pitchFamily="49" charset="-122"/>
                  </a:rPr>
                  <a:t>）。</a:t>
                </a:r>
                <a14:m>
                  <m:oMath xmlns:m="http://schemas.openxmlformats.org/officeDocument/2006/math">
                    <m:sSubSup>
                      <m:sSubSupPr>
                        <m:ctrlPr>
                          <a:rPr lang="en-US" altLang="zh-CN" i="1" smtClean="0">
                            <a:latin typeface="Cambria Math" panose="02040503050406030204" pitchFamily="18" charset="0"/>
                          </a:rPr>
                        </m:ctrlPr>
                      </m:sSubSupPr>
                      <m:e>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oMath>
                </a14:m>
                <a:endParaRPr lang="en-US" altLang="zh-CN" dirty="0">
                  <a:latin typeface="Arial" panose="020B0604020202020204" pitchFamily="34" charset="0"/>
                  <a:ea typeface="黑体" panose="02010609060101010101" pitchFamily="49" charset="-122"/>
                </a:endParaRPr>
              </a:p>
              <a:p>
                <a:pPr>
                  <a:lnSpc>
                    <a:spcPct val="160000"/>
                  </a:lnSpc>
                </a:pPr>
                <a:endParaRPr lang="en-US" altLang="zh-CN" dirty="0">
                  <a:latin typeface="Arial" panose="020B0604020202020204" pitchFamily="34" charset="0"/>
                  <a:ea typeface="黑体" panose="02010609060101010101" pitchFamily="49" charset="-122"/>
                </a:endParaRPr>
              </a:p>
              <a:p>
                <a:pPr>
                  <a:lnSpc>
                    <a:spcPct val="160000"/>
                  </a:lnSpc>
                </a:pPr>
                <a:r>
                  <a:rPr lang="zh-CN" altLang="en-US" dirty="0">
                    <a:latin typeface="Arial" panose="020B0604020202020204" pitchFamily="34" charset="0"/>
                    <a:ea typeface="黑体" panose="02010609060101010101" pitchFamily="49" charset="-122"/>
                  </a:rPr>
                  <a:t>交互状态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oMath>
                </a14:m>
                <a:r>
                  <a:rPr lang="zh-CN" altLang="en-US" dirty="0">
                    <a:latin typeface="Arial" panose="020B0604020202020204" pitchFamily="34" charset="0"/>
                    <a:ea typeface="黑体" panose="02010609060101010101" pitchFamily="49" charset="-122"/>
                  </a:rPr>
                  <a:t>：表示和其他</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之间的全局关系。如果第</a:t>
                </a:r>
                <a:r>
                  <a:rPr lang="en-US" altLang="zh-CN" dirty="0">
                    <a:latin typeface="Arial" panose="020B0604020202020204" pitchFamily="34" charset="0"/>
                    <a:ea typeface="黑体" panose="02010609060101010101" pitchFamily="49" charset="-122"/>
                  </a:rPr>
                  <a:t>n</a:t>
                </a:r>
                <a:r>
                  <a:rPr lang="zh-CN" altLang="en-US" dirty="0">
                    <a:latin typeface="Arial" panose="020B0604020202020204" pitchFamily="34" charset="0"/>
                    <a:ea typeface="黑体" panose="02010609060101010101" pitchFamily="49" charset="-122"/>
                  </a:rPr>
                  <a:t>个广告和第</a:t>
                </a:r>
                <a:r>
                  <a:rPr lang="en-US" altLang="zh-CN" dirty="0">
                    <a:latin typeface="Arial" panose="020B0604020202020204" pitchFamily="34" charset="0"/>
                    <a:ea typeface="黑体" panose="02010609060101010101" pitchFamily="49" charset="-122"/>
                  </a:rPr>
                  <a:t>m</a:t>
                </a:r>
                <a:r>
                  <a:rPr lang="zh-CN" altLang="en-US" dirty="0">
                    <a:latin typeface="Arial" panose="020B0604020202020204" pitchFamily="34" charset="0"/>
                    <a:ea typeface="黑体" panose="02010609060101010101" pitchFamily="49" charset="-122"/>
                  </a:rPr>
                  <a:t>个广告之间的</a:t>
                </a:r>
                <a:r>
                  <a:rPr lang="en-US" altLang="zh-CN" dirty="0">
                    <a:latin typeface="Arial" panose="020B0604020202020204" pitchFamily="34" charset="0"/>
                    <a:ea typeface="黑体" panose="02010609060101010101" pitchFamily="49" charset="-122"/>
                  </a:rPr>
                  <a:t>Jaccard</a:t>
                </a:r>
                <a:r>
                  <a:rPr lang="zh-CN" altLang="en-US" dirty="0">
                    <a:latin typeface="Arial" panose="020B0604020202020204" pitchFamily="34" charset="0"/>
                    <a:ea typeface="黑体" panose="02010609060101010101" pitchFamily="49" charset="-122"/>
                  </a:rPr>
                  <a:t>距离（不相似性）大于预定义的阈值，则将第</a:t>
                </a:r>
                <a:r>
                  <a:rPr lang="en-US" altLang="zh-CN" dirty="0">
                    <a:latin typeface="Arial" panose="020B0604020202020204" pitchFamily="34" charset="0"/>
                    <a:ea typeface="黑体" panose="02010609060101010101" pitchFamily="49" charset="-122"/>
                  </a:rPr>
                  <a:t>m</a:t>
                </a:r>
                <a:r>
                  <a:rPr lang="zh-CN" altLang="en-US" dirty="0">
                    <a:latin typeface="Arial" panose="020B0604020202020204" pitchFamily="34" charset="0"/>
                    <a:ea typeface="黑体" panose="02010609060101010101" pitchFamily="49" charset="-122"/>
                  </a:rPr>
                  <a:t>个广告的值设置为</a:t>
                </a:r>
                <a:r>
                  <a:rPr lang="en-US" altLang="zh-CN" dirty="0">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。否则，它被设置为</a:t>
                </a:r>
                <a:r>
                  <a:rPr lang="en-US" altLang="zh-CN" dirty="0">
                    <a:latin typeface="Arial" panose="020B0604020202020204" pitchFamily="34" charset="0"/>
                    <a:ea typeface="黑体" panose="02010609060101010101" pitchFamily="49" charset="-122"/>
                  </a:rPr>
                  <a:t>0</a:t>
                </a:r>
                <a:r>
                  <a:rPr lang="zh-CN" altLang="en-US" dirty="0">
                    <a:latin typeface="Arial" panose="020B0604020202020204" pitchFamily="34" charset="0"/>
                    <a:ea typeface="黑体" panose="02010609060101010101" pitchFamily="49" charset="-122"/>
                  </a:rPr>
                  <a:t>。</a:t>
                </a:r>
              </a:p>
              <a:p>
                <a:pPr>
                  <a:lnSpc>
                    <a:spcPct val="160000"/>
                  </a:lnSpc>
                </a:pPr>
                <a:r>
                  <a:rPr lang="zh-CN" altLang="en-US" dirty="0">
                    <a:latin typeface="Arial" panose="020B0604020202020204" pitchFamily="34" charset="0"/>
                    <a:ea typeface="黑体" panose="02010609060101010101" pitchFamily="49" charset="-122"/>
                  </a:rPr>
                  <a:t>本地状态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oMath>
                </a14:m>
                <a:r>
                  <a:rPr lang="zh-CN" altLang="en-US" dirty="0">
                    <a:latin typeface="Arial" panose="020B0604020202020204" pitchFamily="34" charset="0"/>
                    <a:ea typeface="黑体" panose="02010609060101010101" pitchFamily="49" charset="-122"/>
                  </a:rPr>
                  <a:t>：被定义为一个</a:t>
                </a:r>
                <a:r>
                  <a:rPr lang="en-US" altLang="zh-CN" dirty="0">
                    <a:latin typeface="Arial" panose="020B0604020202020204" pitchFamily="34" charset="0"/>
                    <a:ea typeface="黑体" panose="02010609060101010101" pitchFamily="49" charset="-122"/>
                  </a:rPr>
                  <a:t>4-D</a:t>
                </a:r>
                <a:r>
                  <a:rPr lang="zh-CN" altLang="en-US" dirty="0">
                    <a:latin typeface="Arial" panose="020B0604020202020204" pitchFamily="34" charset="0"/>
                    <a:ea typeface="黑体" panose="02010609060101010101" pitchFamily="49" charset="-122"/>
                  </a:rPr>
                  <a:t>向量，表示了</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本身的情况，</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，广告的资源短缺程度。</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是广告的需求（需要被展示的次数），</a:t>
                </a:r>
                <a:r>
                  <a:rPr lang="en-US" altLang="zh-CN" dirty="0">
                    <a:latin typeface="Arial" panose="020B0604020202020204" pitchFamily="34" charset="0"/>
                    <a:ea typeface="黑体" panose="02010609060101010101" pitchFamily="49" charset="-122"/>
                  </a:rPr>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𝑛</m:t>
                        </m:r>
                      </m:sup>
                    </m:sSup>
                  </m:oMath>
                </a14:m>
                <a:r>
                  <a:rPr lang="zh-CN" altLang="en-US" dirty="0">
                    <a:latin typeface="Arial" panose="020B0604020202020204" pitchFamily="34" charset="0"/>
                    <a:ea typeface="黑体" panose="02010609060101010101" pitchFamily="49" charset="-122"/>
                  </a:rPr>
                  <a:t>与广告匹配的</a:t>
                </a:r>
                <a:r>
                  <a:rPr lang="en-US" altLang="zh-CN" dirty="0">
                    <a:latin typeface="Arial" panose="020B0604020202020204" pitchFamily="34" charset="0"/>
                    <a:ea typeface="黑体" panose="02010609060101010101" pitchFamily="49" charset="-122"/>
                  </a:rPr>
                  <a:t>impression</a:t>
                </a:r>
                <a:r>
                  <a:rPr lang="zh-CN" altLang="en-US" dirty="0">
                    <a:latin typeface="Arial" panose="020B0604020202020204" pitchFamily="34" charset="0"/>
                    <a:ea typeface="黑体" panose="02010609060101010101" pitchFamily="49" charset="-122"/>
                  </a:rPr>
                  <a:t>的数量</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a:latin typeface="Arial" panose="020B0604020202020204" pitchFamily="34" charset="0"/>
                    <a:ea typeface="黑体" panose="02010609060101010101" pitchFamily="49" charset="-122"/>
                  </a:rPr>
                  <a:t>，表示已经过的时间与合同有效期限的比率。</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m:rPr>
                            <m:brk m:alnAt="25"/>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𝑒</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𝑛</m:t>
                            </m:r>
                          </m:sup>
                        </m:sSup>
                      </m:e>
                    </m:nary>
                  </m:oMath>
                </a14:m>
                <a:r>
                  <a:rPr lang="zh-CN" altLang="en-US" dirty="0">
                    <a:latin typeface="Arial" panose="020B0604020202020204" pitchFamily="34" charset="0"/>
                    <a:ea typeface="黑体" panose="02010609060101010101" pitchFamily="49" charset="-122"/>
                  </a:rPr>
                  <a:t>，表示到</a:t>
                </a:r>
                <a:r>
                  <a:rPr lang="en-US" altLang="zh-CN" dirty="0">
                    <a:latin typeface="Arial" panose="020B0604020202020204" pitchFamily="34" charset="0"/>
                    <a:ea typeface="黑体" panose="02010609060101010101" pitchFamily="49" charset="-122"/>
                  </a:rPr>
                  <a:t>t</a:t>
                </a:r>
                <a:r>
                  <a:rPr lang="zh-CN" altLang="en-US" dirty="0">
                    <a:latin typeface="Arial" panose="020B0604020202020204" pitchFamily="34" charset="0"/>
                    <a:ea typeface="黑体" panose="02010609060101010101" pitchFamily="49" charset="-122"/>
                  </a:rPr>
                  <a:t>为止，累积显示量除以需求的比率</a:t>
                </a:r>
                <a:endParaRPr lang="en-US" altLang="zh-CN"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zh-CN" altLang="en-US" i="1">
                        <a:latin typeface="Cambria Math" panose="02040503050406030204" pitchFamily="18" charset="0"/>
                      </a:rPr>
                      <m:t>，</m:t>
                    </m:r>
                  </m:oMath>
                </a14:m>
                <a:r>
                  <a:rPr lang="en-US" altLang="zh-CN" dirty="0">
                    <a:latin typeface="Arial" panose="020B0604020202020204" pitchFamily="34" charset="0"/>
                    <a:ea typeface="黑体" panose="02010609060101010101" pitchFamily="49" charset="-122"/>
                  </a:rPr>
                  <a:t>t-1</a:t>
                </a:r>
                <a:r>
                  <a:rPr lang="zh-CN" altLang="en-US" dirty="0">
                    <a:latin typeface="Arial" panose="020B0604020202020204" pitchFamily="34" charset="0"/>
                    <a:ea typeface="黑体" panose="02010609060101010101" pitchFamily="49" charset="-122"/>
                  </a:rPr>
                  <a:t>时刻分配动作的值。</a:t>
                </a: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xfrm>
                <a:off x="79513" y="1805747"/>
                <a:ext cx="10515600" cy="4351338"/>
              </a:xfrm>
              <a:blipFill>
                <a:blip r:embed="rId2"/>
                <a:stretch>
                  <a:fillRect l="-34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7B96DAC-B3C9-C2DD-2B48-D746404285FA}"/>
              </a:ext>
            </a:extLst>
          </p:cNvPr>
          <p:cNvPicPr>
            <a:picLocks noChangeAspect="1"/>
          </p:cNvPicPr>
          <p:nvPr/>
        </p:nvPicPr>
        <p:blipFill>
          <a:blip r:embed="rId3"/>
          <a:stretch>
            <a:fillRect/>
          </a:stretch>
        </p:blipFill>
        <p:spPr>
          <a:xfrm>
            <a:off x="10439401" y="2574778"/>
            <a:ext cx="1434004" cy="140663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21D5DC-FBD8-754C-EF40-A3B0100C26C8}"/>
                  </a:ext>
                </a:extLst>
              </p:cNvPr>
              <p:cNvSpPr txBox="1"/>
              <p:nvPr/>
            </p:nvSpPr>
            <p:spPr>
              <a:xfrm>
                <a:off x="8700492" y="2638965"/>
                <a:ext cx="1894621" cy="2791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 0 1 1 0 0]</m:t>
                          </m:r>
                        </m:e>
                        <m:sup>
                          <m:r>
                            <a:rPr lang="en-US" altLang="zh-CN" b="0" i="1" smtClean="0">
                              <a:latin typeface="Cambria Math" panose="02040503050406030204" pitchFamily="18" charset="0"/>
                            </a:rPr>
                            <m:t>𝑇</m:t>
                          </m:r>
                        </m:sup>
                      </m:sSup>
                    </m:oMath>
                  </m:oMathPara>
                </a14:m>
                <a:endParaRPr lang="zh-CN" altLang="en-US" dirty="0"/>
              </a:p>
            </p:txBody>
          </p:sp>
        </mc:Choice>
        <mc:Fallback xmlns="">
          <p:sp>
            <p:nvSpPr>
              <p:cNvPr id="6" name="文本框 5">
                <a:extLst>
                  <a:ext uri="{FF2B5EF4-FFF2-40B4-BE49-F238E27FC236}">
                    <a16:creationId xmlns:a16="http://schemas.microsoft.com/office/drawing/2014/main" id="{F021D5DC-FBD8-754C-EF40-A3B0100C26C8}"/>
                  </a:ext>
                </a:extLst>
              </p:cNvPr>
              <p:cNvSpPr txBox="1">
                <a:spLocks noRot="1" noChangeAspect="1" noMove="1" noResize="1" noEditPoints="1" noAdjustHandles="1" noChangeArrowheads="1" noChangeShapeType="1" noTextEdit="1"/>
              </p:cNvSpPr>
              <p:nvPr/>
            </p:nvSpPr>
            <p:spPr>
              <a:xfrm>
                <a:off x="8700492" y="2638965"/>
                <a:ext cx="1894621" cy="279115"/>
              </a:xfrm>
              <a:prstGeom prst="rect">
                <a:avLst/>
              </a:prstGeom>
              <a:blipFill>
                <a:blip r:embed="rId4"/>
                <a:stretch>
                  <a:fillRect l="-965" t="-2174" r="-322" b="-3695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067B086F-824B-71DC-8B5A-42615B537A86}"/>
              </a:ext>
            </a:extLst>
          </p:cNvPr>
          <p:cNvSpPr txBox="1"/>
          <p:nvPr/>
        </p:nvSpPr>
        <p:spPr>
          <a:xfrm>
            <a:off x="6980830" y="5213445"/>
            <a:ext cx="2483892" cy="369332"/>
          </a:xfrm>
          <a:prstGeom prst="rect">
            <a:avLst/>
          </a:prstGeom>
          <a:noFill/>
        </p:spPr>
        <p:txBody>
          <a:bodyPr wrap="square" rtlCol="0">
            <a:spAutoFit/>
          </a:bodyPr>
          <a:lstStyle/>
          <a:p>
            <a:r>
              <a:rPr lang="zh-CN" altLang="en-US" dirty="0"/>
              <a:t>已经完成的显示量</a:t>
            </a:r>
          </a:p>
        </p:txBody>
      </p:sp>
    </p:spTree>
    <p:extLst>
      <p:ext uri="{BB962C8B-B14F-4D97-AF65-F5344CB8AC3E}">
        <p14:creationId xmlns:p14="http://schemas.microsoft.com/office/powerpoint/2010/main" val="4238646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18255"/>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动作</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838200" y="1343818"/>
                <a:ext cx="10515600" cy="4351338"/>
              </a:xfrm>
            </p:spPr>
            <p:txBody>
              <a:bodyPr>
                <a:normAutofit/>
              </a:bodyPr>
              <a:lstStyle/>
              <a:p>
                <a:pPr>
                  <a:lnSpc>
                    <a:spcPct val="160000"/>
                  </a:lnSpc>
                </a:pPr>
                <a:r>
                  <a:rPr lang="en-US" altLang="zh-CN" sz="1800" dirty="0">
                    <a:latin typeface="Arial" panose="020B0604020202020204" pitchFamily="34" charset="0"/>
                    <a:ea typeface="黑体" panose="02010609060101010101" pitchFamily="49" charset="-122"/>
                  </a:rPr>
                  <a:t>HMARL </a:t>
                </a:r>
                <a:r>
                  <a:rPr lang="zh-CN" altLang="en-US" sz="1800" dirty="0">
                    <a:latin typeface="Arial" panose="020B0604020202020204" pitchFamily="34" charset="0"/>
                    <a:ea typeface="黑体" panose="02010609060101010101" pitchFamily="49" charset="-122"/>
                  </a:rPr>
                  <a:t>中有两类动作。</a:t>
                </a:r>
                <a:endParaRPr lang="en-US" altLang="zh-CN" sz="1800" dirty="0">
                  <a:latin typeface="Arial" panose="020B0604020202020204" pitchFamily="34" charset="0"/>
                  <a:ea typeface="黑体" panose="02010609060101010101" pitchFamily="49" charset="-122"/>
                </a:endParaRPr>
              </a:p>
              <a:p>
                <a:pPr>
                  <a:lnSpc>
                    <a:spcPct val="160000"/>
                  </a:lnSpc>
                </a:pPr>
                <a:r>
                  <a:rPr lang="en-US" altLang="zh-CN" sz="1800" dirty="0">
                    <a:latin typeface="Arial" panose="020B0604020202020204" pitchFamily="34" charset="0"/>
                    <a:ea typeface="黑体" panose="02010609060101010101" pitchFamily="49" charset="-122"/>
                  </a:rPr>
                  <a:t>high-level</a:t>
                </a:r>
                <a:r>
                  <a:rPr lang="zh-CN" altLang="en-US" sz="1800" dirty="0">
                    <a:latin typeface="Arial" panose="020B0604020202020204" pitchFamily="34" charset="0"/>
                    <a:ea typeface="黑体" panose="02010609060101010101" pitchFamily="49" charset="-122"/>
                  </a:rPr>
                  <a:t>动作表示为</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𝑎</m:t>
                            </m:r>
                          </m:e>
                        </m:acc>
                      </m:e>
                      <m:sub>
                        <m:r>
                          <a:rPr lang="en-US" altLang="zh-CN" sz="1800" b="0" i="1" smtClean="0">
                            <a:latin typeface="Cambria Math" panose="02040503050406030204" pitchFamily="18" charset="0"/>
                          </a:rPr>
                          <m:t>𝑡</m:t>
                        </m:r>
                      </m:sub>
                      <m:sup>
                        <m:r>
                          <a:rPr lang="en-US" altLang="zh-CN" sz="1800" b="0" i="1" smtClean="0">
                            <a:latin typeface="Cambria Math" panose="02040503050406030204" pitchFamily="18" charset="0"/>
                          </a:rPr>
                          <m:t>𝑛</m:t>
                        </m:r>
                      </m:sup>
                    </m:sSubSup>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acc>
                          <m:accPr>
                            <m:chr m:val="̂"/>
                            <m:ctrlPr>
                              <a:rPr lang="en-US" altLang="zh-CN" sz="1800" b="0" i="1" smtClean="0">
                                <a:latin typeface="Cambria Math" panose="02040503050406030204" pitchFamily="18" charset="0"/>
                              </a:rPr>
                            </m:ctrlPr>
                          </m:accPr>
                          <m:e>
                            <m:r>
                              <a:rPr lang="zh-CN" altLang="en-US" sz="1800" b="0" i="1" smtClean="0">
                                <a:latin typeface="Cambria Math" panose="02040503050406030204" pitchFamily="18" charset="0"/>
                              </a:rPr>
                              <m:t>𝜇</m:t>
                            </m:r>
                          </m:e>
                        </m:acc>
                      </m:e>
                      <m:sub>
                        <m:acc>
                          <m:accPr>
                            <m:chr m:val="̂"/>
                            <m:ctrlPr>
                              <a:rPr lang="en-US" altLang="zh-CN" sz="1800" b="0" i="1" smtClean="0">
                                <a:latin typeface="Cambria Math" panose="02040503050406030204" pitchFamily="18" charset="0"/>
                              </a:rPr>
                            </m:ctrlPr>
                          </m:accPr>
                          <m:e>
                            <m:r>
                              <a:rPr lang="zh-CN" altLang="en-US" sz="1800" b="0" i="1" smtClean="0">
                                <a:latin typeface="Cambria Math" panose="02040503050406030204" pitchFamily="18" charset="0"/>
                              </a:rPr>
                              <m:t>𝜃</m:t>
                            </m:r>
                          </m:e>
                        </m:acc>
                      </m:sub>
                    </m:sSub>
                    <m:r>
                      <a:rPr lang="en-US" altLang="zh-CN" sz="1800" b="0" i="1" smtClean="0">
                        <a:latin typeface="Cambria Math" panose="02040503050406030204" pitchFamily="18" charset="0"/>
                      </a:rPr>
                      <m:t>(</m:t>
                    </m:r>
                    <m:sSubSup>
                      <m:sSubSupPr>
                        <m:ctrlPr>
                          <a:rPr lang="en-US" altLang="zh-CN" sz="1800" b="0" i="1" smtClean="0">
                            <a:latin typeface="Cambria Math" panose="02040503050406030204" pitchFamily="18" charset="0"/>
                          </a:rPr>
                        </m:ctrlPr>
                      </m:sSubSupPr>
                      <m:e>
                        <m:acc>
                          <m:accPr>
                            <m:chr m:val="̂"/>
                            <m:ctrlPr>
                              <a:rPr lang="en-US" altLang="zh-CN" sz="1800" b="0" i="1" smtClean="0">
                                <a:latin typeface="Cambria Math" panose="02040503050406030204" pitchFamily="18" charset="0"/>
                              </a:rPr>
                            </m:ctrlPr>
                          </m:accPr>
                          <m:e>
                            <m:r>
                              <a:rPr lang="en-US" altLang="zh-CN" sz="1800" b="0" i="1" smtClean="0">
                                <a:latin typeface="Cambria Math" panose="02040503050406030204" pitchFamily="18" charset="0"/>
                              </a:rPr>
                              <m:t>𝑠</m:t>
                            </m:r>
                          </m:e>
                        </m:acc>
                      </m:e>
                      <m:sub>
                        <m:r>
                          <a:rPr lang="en-US" altLang="zh-CN" sz="1800" b="0" i="1" smtClean="0">
                            <a:latin typeface="Cambria Math" panose="02040503050406030204" pitchFamily="18" charset="0"/>
                          </a:rPr>
                          <m:t>𝑡</m:t>
                        </m:r>
                      </m:sub>
                      <m:sup>
                        <m:r>
                          <a:rPr lang="en-US" altLang="zh-CN" sz="1800" b="0" i="1" smtClean="0">
                            <a:latin typeface="Cambria Math" panose="02040503050406030204" pitchFamily="18" charset="0"/>
                          </a:rPr>
                          <m:t>𝑛</m:t>
                        </m:r>
                      </m:sup>
                    </m:sSubSup>
                    <m:r>
                      <a:rPr lang="en-US" altLang="zh-CN" sz="1800" b="0" i="1" smtClean="0">
                        <a:latin typeface="Cambria Math" panose="02040503050406030204" pitchFamily="18" charset="0"/>
                      </a:rPr>
                      <m:t>)</m:t>
                    </m:r>
                  </m:oMath>
                </a14:m>
                <a:r>
                  <a:rPr lang="zh-CN" altLang="en-US" sz="1800" dirty="0">
                    <a:latin typeface="Arial" panose="020B0604020202020204" pitchFamily="34" charset="0"/>
                    <a:ea typeface="黑体" panose="02010609060101010101" pitchFamily="49" charset="-122"/>
                  </a:rPr>
                  <a:t>，由</a:t>
                </a:r>
                <a:r>
                  <a:rPr lang="en-US" altLang="zh-CN" sz="1800" dirty="0">
                    <a:latin typeface="Arial" panose="020B0604020202020204" pitchFamily="34" charset="0"/>
                    <a:ea typeface="黑体" panose="02010609060101010101" pitchFamily="49" charset="-122"/>
                  </a:rPr>
                  <a:t>manager policy</a:t>
                </a:r>
                <a:r>
                  <a:rPr lang="zh-CN" altLang="en-US" sz="1800" dirty="0">
                    <a:latin typeface="Arial" panose="020B0604020202020204" pitchFamily="34" charset="0"/>
                    <a:ea typeface="黑体" panose="02010609060101010101" pitchFamily="49" charset="-122"/>
                  </a:rPr>
                  <a:t>决定。表示为广告选择子策略的可能性。</a:t>
                </a:r>
                <a:endParaRPr lang="en-US" altLang="zh-CN" sz="1800" dirty="0">
                  <a:latin typeface="Arial" panose="020B0604020202020204" pitchFamily="34" charset="0"/>
                  <a:ea typeface="黑体" panose="02010609060101010101" pitchFamily="49" charset="-122"/>
                </a:endParaRPr>
              </a:p>
              <a:p>
                <a:pPr>
                  <a:lnSpc>
                    <a:spcPct val="160000"/>
                  </a:lnSpc>
                </a:pPr>
                <a:r>
                  <a:rPr lang="en-US" altLang="zh-CN" sz="1800" dirty="0">
                    <a:latin typeface="Arial" panose="020B0604020202020204" pitchFamily="34" charset="0"/>
                    <a:ea typeface="黑体" panose="02010609060101010101" pitchFamily="49" charset="-122"/>
                  </a:rPr>
                  <a:t>low-level</a:t>
                </a:r>
                <a:r>
                  <a:rPr lang="zh-CN" altLang="en-US" sz="1800" dirty="0">
                    <a:latin typeface="Arial" panose="020B0604020202020204" pitchFamily="34" charset="0"/>
                    <a:ea typeface="黑体" panose="02010609060101010101" pitchFamily="49" charset="-122"/>
                  </a:rPr>
                  <a:t>动作表示为</a:t>
                </a:r>
                <a14:m>
                  <m:oMath xmlns:m="http://schemas.openxmlformats.org/officeDocument/2006/math">
                    <m:sSubSup>
                      <m:sSubSupPr>
                        <m:ctrlPr>
                          <a:rPr lang="en-US" altLang="zh-CN" sz="1800" i="1" smtClean="0">
                            <a:latin typeface="Cambria Math" panose="02040503050406030204" pitchFamily="18" charset="0"/>
                          </a:rPr>
                        </m:ctrlPr>
                      </m:sSubSupPr>
                      <m:e>
                        <m:r>
                          <a:rPr lang="en-US" altLang="zh-CN" sz="1800" b="0" i="1" smtClean="0">
                            <a:latin typeface="Cambria Math" panose="02040503050406030204" pitchFamily="18" charset="0"/>
                          </a:rPr>
                          <m:t>𝑎</m:t>
                        </m:r>
                      </m:e>
                      <m:sub>
                        <m:r>
                          <a:rPr lang="en-US" altLang="zh-CN" sz="1800" b="0" i="1" smtClean="0">
                            <a:latin typeface="Cambria Math" panose="02040503050406030204" pitchFamily="18" charset="0"/>
                          </a:rPr>
                          <m:t>𝑡</m:t>
                        </m:r>
                      </m:sub>
                      <m:sup>
                        <m:r>
                          <a:rPr lang="en-US" altLang="zh-CN" sz="1800" b="0" i="1" smtClean="0">
                            <a:latin typeface="Cambria Math" panose="02040503050406030204" pitchFamily="18" charset="0"/>
                          </a:rPr>
                          <m:t>𝑛</m:t>
                        </m:r>
                      </m:sup>
                    </m:sSubSup>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𝜇</m:t>
                        </m:r>
                      </m:e>
                      <m:sub>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𝜃</m:t>
                            </m:r>
                          </m:e>
                          <m:sub>
                            <m:r>
                              <a:rPr lang="en-US" altLang="zh-CN" sz="1800" b="0" i="1" smtClean="0">
                                <a:latin typeface="Cambria Math" panose="02040503050406030204" pitchFamily="18" charset="0"/>
                              </a:rPr>
                              <m:t>𝑘</m:t>
                            </m:r>
                          </m:sub>
                        </m:sSub>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𝑠</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oMath>
                </a14:m>
                <a:r>
                  <a:rPr lang="zh-CN" altLang="en-US" sz="1800" dirty="0">
                    <a:latin typeface="Arial" panose="020B0604020202020204" pitchFamily="34" charset="0"/>
                    <a:ea typeface="黑体" panose="02010609060101010101" pitchFamily="49" charset="-122"/>
                  </a:rPr>
                  <a:t>，由</a:t>
                </a:r>
                <a:r>
                  <a:rPr lang="en-US" altLang="zh-CN" sz="1800" dirty="0">
                    <a:latin typeface="Arial" panose="020B0604020202020204" pitchFamily="34" charset="0"/>
                    <a:ea typeface="黑体" panose="02010609060101010101" pitchFamily="49" charset="-122"/>
                  </a:rPr>
                  <a:t>sub-policy</a:t>
                </a:r>
                <a:r>
                  <a:rPr lang="zh-CN" altLang="en-US" sz="1800" dirty="0">
                    <a:latin typeface="Arial" panose="020B0604020202020204" pitchFamily="34" charset="0"/>
                    <a:ea typeface="黑体" panose="02010609060101010101" pitchFamily="49" charset="-122"/>
                  </a:rPr>
                  <a:t>决定。</a:t>
                </a:r>
                <a:r>
                  <a:rPr lang="en-US" altLang="zh-CN" sz="1800" dirty="0">
                    <a:latin typeface="Arial" panose="020B0604020202020204" pitchFamily="34" charset="0"/>
                    <a:ea typeface="黑体" panose="02010609060101010101" pitchFamily="49" charset="-122"/>
                  </a:rPr>
                  <a:t>display</a:t>
                </a:r>
                <a:r>
                  <a:rPr lang="zh-CN" altLang="en-US" sz="1800" dirty="0">
                    <a:latin typeface="Arial" panose="020B0604020202020204" pitchFamily="34" charset="0"/>
                    <a:ea typeface="黑体" panose="02010609060101010101" pitchFamily="49" charset="-122"/>
                  </a:rPr>
                  <a:t>的调整比例，在</a:t>
                </a:r>
                <a:r>
                  <a:rPr lang="en-US" altLang="zh-CN" sz="1800" dirty="0">
                    <a:latin typeface="Arial" panose="020B0604020202020204" pitchFamily="34" charset="0"/>
                    <a:ea typeface="黑体" panose="02010609060101010101" pitchFamily="49" charset="-122"/>
                  </a:rPr>
                  <a:t>[0,1]</a:t>
                </a:r>
                <a:r>
                  <a:rPr lang="zh-CN" altLang="en-US" sz="1800" dirty="0">
                    <a:latin typeface="Arial" panose="020B0604020202020204" pitchFamily="34" charset="0"/>
                    <a:ea typeface="黑体" panose="02010609060101010101" pitchFamily="49" charset="-122"/>
                  </a:rPr>
                  <a:t>之间。</a:t>
                </a:r>
                <a:endParaRPr lang="en-US" altLang="zh-CN" sz="1800"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𝑡</m:t>
                        </m:r>
                      </m:sub>
                      <m:sup>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𝑡</m:t>
                        </m:r>
                      </m:sub>
                      <m:sup>
                        <m:r>
                          <a:rPr lang="en-US" altLang="zh-CN" sz="1400" b="0" i="1" smtClean="0">
                            <a:latin typeface="Cambria Math" panose="02040503050406030204" pitchFamily="18" charset="0"/>
                          </a:rPr>
                          <m:t>1</m:t>
                        </m:r>
                      </m:sup>
                    </m:sSubSup>
                  </m:oMath>
                </a14:m>
                <a:endParaRPr lang="en-US" altLang="zh-CN" sz="1400" dirty="0">
                  <a:latin typeface="Arial" panose="020B0604020202020204" pitchFamily="34" charset="0"/>
                  <a:ea typeface="黑体" panose="02010609060101010101" pitchFamily="49" charset="-122"/>
                </a:endParaRPr>
              </a:p>
              <a:p>
                <a:pPr lvl="1">
                  <a:lnSpc>
                    <a:spcPct val="160000"/>
                  </a:lnSpc>
                </a:pPr>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𝑡</m:t>
                        </m:r>
                      </m:sub>
                      <m:sup>
                        <m:r>
                          <a:rPr lang="en-US" altLang="zh-CN" sz="1400" b="0" i="1" smtClean="0">
                            <a:latin typeface="Cambria Math" panose="02040503050406030204" pitchFamily="18" charset="0"/>
                          </a:rPr>
                          <m:t>𝑗</m:t>
                        </m:r>
                      </m:sup>
                    </m:sSubSup>
                    <m:r>
                      <a:rPr lang="en-US" altLang="zh-CN" sz="1400" b="0" i="1" smtClean="0">
                        <a:latin typeface="Cambria Math" panose="02040503050406030204" pitchFamily="18" charset="0"/>
                      </a:rPr>
                      <m:t>=(1−</m:t>
                    </m:r>
                    <m:nary>
                      <m:naryPr>
                        <m:chr m:val="∑"/>
                        <m:limLoc m:val="subSup"/>
                        <m:ctrlPr>
                          <a:rPr lang="en-US" altLang="zh-CN" sz="1400" b="0" i="1" smtClean="0">
                            <a:latin typeface="Cambria Math" panose="02040503050406030204" pitchFamily="18" charset="0"/>
                          </a:rPr>
                        </m:ctrlPr>
                      </m:naryPr>
                      <m:sub>
                        <m:r>
                          <m:rPr>
                            <m:brk m:alnAt="25"/>
                          </m:rPr>
                          <a:rPr lang="en-US" altLang="zh-CN" sz="1400" b="0" i="1" smtClean="0">
                            <a:latin typeface="Cambria Math" panose="02040503050406030204" pitchFamily="18" charset="0"/>
                          </a:rPr>
                          <m:t>𝑤</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p>
                      <m:e>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𝑒</m:t>
                            </m:r>
                          </m:e>
                          <m:sub>
                            <m:r>
                              <a:rPr lang="en-US" altLang="zh-CN" sz="1400" b="0" i="1" smtClean="0">
                                <a:latin typeface="Cambria Math" panose="02040503050406030204" pitchFamily="18" charset="0"/>
                              </a:rPr>
                              <m:t>𝑡</m:t>
                            </m:r>
                          </m:sub>
                          <m:sup>
                            <m:r>
                              <a:rPr lang="en-US" altLang="zh-CN" sz="1400" b="0" i="1" smtClean="0">
                                <a:latin typeface="Cambria Math" panose="02040503050406030204" pitchFamily="18" charset="0"/>
                              </a:rPr>
                              <m:t>𝑤</m:t>
                            </m:r>
                          </m:sup>
                        </m:sSubSup>
                      </m:e>
                    </m:nary>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𝑡</m:t>
                        </m:r>
                      </m:sub>
                      <m:sup>
                        <m:r>
                          <a:rPr lang="en-US" altLang="zh-CN" sz="1400" b="0" i="1" smtClean="0">
                            <a:latin typeface="Cambria Math" panose="02040503050406030204" pitchFamily="18" charset="0"/>
                          </a:rPr>
                          <m:t>𝑗</m:t>
                        </m:r>
                      </m:sup>
                    </m:sSubSup>
                  </m:oMath>
                </a14:m>
                <a:endParaRPr lang="en-US" altLang="zh-CN" sz="1400" dirty="0">
                  <a:latin typeface="Arial" panose="020B0604020202020204" pitchFamily="34" charset="0"/>
                  <a:ea typeface="黑体" panose="02010609060101010101" pitchFamily="49" charset="-122"/>
                </a:endParaRPr>
              </a:p>
              <a:p>
                <a:pPr lvl="1">
                  <a:lnSpc>
                    <a:spcPct val="160000"/>
                  </a:lnSpc>
                </a:pPr>
                <a:r>
                  <a:rPr lang="zh-CN" altLang="en-US" sz="1400" dirty="0">
                    <a:latin typeface="Arial" panose="020B0604020202020204" pitchFamily="34" charset="0"/>
                    <a:ea typeface="黑体" panose="02010609060101010101" pitchFamily="49" charset="-122"/>
                  </a:rPr>
                  <a:t>实际上用的是曝光率，用上面的式子来计算。按曝光率的顺序来确定广告的分配</a:t>
                </a:r>
                <a:endParaRPr lang="en-US" altLang="zh-CN" sz="1400" dirty="0">
                  <a:latin typeface="Arial" panose="020B0604020202020204" pitchFamily="34" charset="0"/>
                  <a:ea typeface="黑体" panose="02010609060101010101" pitchFamily="49" charset="-122"/>
                </a:endParaRP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xfrm>
                <a:off x="838200" y="1343818"/>
                <a:ext cx="10515600" cy="4351338"/>
              </a:xfrm>
              <a:blipFill>
                <a:blip r:embed="rId2"/>
                <a:stretch>
                  <a:fillRect l="-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9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18255"/>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动作</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p:txBody>
              <a:bodyPr>
                <a:normAutofit/>
              </a:bodyPr>
              <a:lstStyle/>
              <a:p>
                <a:pPr>
                  <a:lnSpc>
                    <a:spcPct val="160000"/>
                  </a:lnSpc>
                </a:pPr>
                <a:r>
                  <a:rPr lang="en-US" altLang="zh-CN" sz="1600" dirty="0"/>
                  <a:t>HMARL </a:t>
                </a:r>
                <a:r>
                  <a:rPr lang="zh-CN" altLang="en-US" sz="1600" dirty="0"/>
                  <a:t>中有两类动作。</a:t>
                </a:r>
                <a:endParaRPr lang="en-US" altLang="zh-CN" sz="1600" dirty="0"/>
              </a:p>
              <a:p>
                <a:pPr>
                  <a:lnSpc>
                    <a:spcPct val="160000"/>
                  </a:lnSpc>
                </a:pPr>
                <a:r>
                  <a:rPr lang="en-US" altLang="zh-CN" sz="1600" dirty="0"/>
                  <a:t>high-level</a:t>
                </a:r>
                <a:r>
                  <a:rPr lang="zh-CN" altLang="en-US" sz="1600" dirty="0"/>
                  <a:t>动作表示为</a:t>
                </a:r>
                <a14:m>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𝑎</m:t>
                            </m:r>
                          </m:e>
                        </m:acc>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𝑛</m:t>
                        </m:r>
                      </m:sup>
                    </m:sSubSup>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zh-CN" altLang="en-US" sz="1600" b="0" i="1" smtClean="0">
                                <a:latin typeface="Cambria Math" panose="02040503050406030204" pitchFamily="18" charset="0"/>
                              </a:rPr>
                              <m:t>𝜇</m:t>
                            </m:r>
                          </m:e>
                        </m:acc>
                      </m:e>
                      <m:sub>
                        <m:acc>
                          <m:accPr>
                            <m:chr m:val="̂"/>
                            <m:ctrlPr>
                              <a:rPr lang="en-US" altLang="zh-CN" sz="1600" b="0" i="1" smtClean="0">
                                <a:latin typeface="Cambria Math" panose="02040503050406030204" pitchFamily="18" charset="0"/>
                              </a:rPr>
                            </m:ctrlPr>
                          </m:accPr>
                          <m:e>
                            <m:r>
                              <a:rPr lang="zh-CN" altLang="en-US" sz="1600" b="0" i="1" smtClean="0">
                                <a:latin typeface="Cambria Math" panose="02040503050406030204" pitchFamily="18" charset="0"/>
                              </a:rPr>
                              <m:t>𝜃</m:t>
                            </m:r>
                          </m:e>
                        </m:acc>
                      </m:sub>
                    </m:sSub>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𝑠</m:t>
                            </m:r>
                          </m:e>
                        </m:acc>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𝑛</m:t>
                        </m:r>
                      </m:sup>
                    </m:sSubSup>
                    <m:r>
                      <a:rPr lang="en-US" altLang="zh-CN" sz="1600" b="0" i="1" smtClean="0">
                        <a:latin typeface="Cambria Math" panose="02040503050406030204" pitchFamily="18" charset="0"/>
                      </a:rPr>
                      <m:t>)</m:t>
                    </m:r>
                  </m:oMath>
                </a14:m>
                <a:r>
                  <a:rPr lang="zh-CN" altLang="en-US" sz="1600" dirty="0"/>
                  <a:t>，由</a:t>
                </a:r>
                <a:r>
                  <a:rPr lang="en-US" altLang="zh-CN" sz="1600" dirty="0"/>
                  <a:t>manager policy</a:t>
                </a:r>
                <a:r>
                  <a:rPr lang="zh-CN" altLang="en-US" sz="1600" dirty="0"/>
                  <a:t>决定。表示为广告选择子策略的可能性。</a:t>
                </a:r>
                <a:endParaRPr lang="en-US" altLang="zh-CN" sz="1600" dirty="0"/>
              </a:p>
              <a:p>
                <a:pPr>
                  <a:lnSpc>
                    <a:spcPct val="160000"/>
                  </a:lnSpc>
                </a:pPr>
                <a:r>
                  <a:rPr lang="en-US" altLang="zh-CN" sz="1600" dirty="0"/>
                  <a:t>low-level</a:t>
                </a:r>
                <a:r>
                  <a:rPr lang="zh-CN" altLang="en-US" sz="1600" dirty="0"/>
                  <a:t>动作表示为</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𝑛</m:t>
                        </m:r>
                      </m:sup>
                    </m:sSubSup>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𝜇</m:t>
                        </m:r>
                      </m:e>
                      <m:sub>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𝜃</m:t>
                            </m:r>
                          </m:e>
                          <m:sub>
                            <m:r>
                              <a:rPr lang="en-US" altLang="zh-CN" sz="1600" b="0" i="1" smtClean="0">
                                <a:latin typeface="Cambria Math" panose="02040503050406030204" pitchFamily="18" charset="0"/>
                              </a:rPr>
                              <m:t>𝑘</m:t>
                            </m:r>
                          </m:sub>
                        </m:sSub>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oMath>
                </a14:m>
                <a:r>
                  <a:rPr lang="zh-CN" altLang="en-US" sz="1600" dirty="0"/>
                  <a:t>，由</a:t>
                </a:r>
                <a:r>
                  <a:rPr lang="en-US" altLang="zh-CN" sz="1600" dirty="0"/>
                  <a:t>sub-policy</a:t>
                </a:r>
                <a:r>
                  <a:rPr lang="zh-CN" altLang="en-US" sz="1600" dirty="0"/>
                  <a:t>决定。</a:t>
                </a:r>
                <a:r>
                  <a:rPr lang="en-US" altLang="zh-CN" sz="1600" dirty="0"/>
                  <a:t>display</a:t>
                </a:r>
                <a:r>
                  <a:rPr lang="zh-CN" altLang="en-US" sz="1600" dirty="0"/>
                  <a:t>的调整比例，在</a:t>
                </a:r>
                <a:r>
                  <a:rPr lang="en-US" altLang="zh-CN" sz="1600" dirty="0"/>
                  <a:t>[0,1]</a:t>
                </a:r>
                <a:r>
                  <a:rPr lang="zh-CN" altLang="en-US" sz="1600" dirty="0"/>
                  <a:t>之间</a:t>
                </a:r>
                <a:endParaRPr lang="en-US" altLang="zh-CN" sz="1600" dirty="0"/>
              </a:p>
              <a:p>
                <a:pPr>
                  <a:lnSpc>
                    <a:spcPct val="160000"/>
                  </a:lnSpc>
                </a:pPr>
                <a:r>
                  <a:rPr lang="zh-CN" altLang="en-US" sz="1600" dirty="0"/>
                  <a:t>我们首先按动作值</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𝑎</m:t>
                        </m:r>
                      </m:e>
                      <m:sub>
                        <m:r>
                          <a:rPr lang="en-US" altLang="zh-CN" sz="1600" i="1">
                            <a:latin typeface="Cambria Math" panose="02040503050406030204" pitchFamily="18" charset="0"/>
                          </a:rPr>
                          <m:t>𝑡</m:t>
                        </m:r>
                      </m:sub>
                      <m:sup>
                        <m:r>
                          <a:rPr lang="en-US" altLang="zh-CN" sz="1600" i="1">
                            <a:latin typeface="Cambria Math" panose="02040503050406030204" pitchFamily="18" charset="0"/>
                          </a:rPr>
                          <m:t>𝑛</m:t>
                        </m:r>
                      </m:sup>
                    </m:sSubSup>
                  </m:oMath>
                </a14:m>
                <a:r>
                  <a:rPr lang="zh-CN" altLang="en-US" sz="1600" dirty="0"/>
                  <a:t>降序对符合</a:t>
                </a:r>
                <a:r>
                  <a:rPr lang="en-US" altLang="zh-CN" sz="1600" dirty="0"/>
                  <a:t>impression</a:t>
                </a:r>
                <a:r>
                  <a:rPr lang="zh-CN" altLang="en-US" sz="1600" dirty="0"/>
                  <a:t>条件的广告进行排名。然后，第一个广告被分配曝光率（</a:t>
                </a:r>
                <a:r>
                  <a:rPr lang="en-US" altLang="zh-CN" sz="1600" dirty="0"/>
                  <a:t>exposure ratio</a:t>
                </a:r>
                <a:r>
                  <a:rPr lang="zh-CN" altLang="en-US" sz="1600" dirty="0"/>
                  <a:t>）</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1</m:t>
                        </m:r>
                      </m:sup>
                    </m:sSubSup>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1</m:t>
                        </m:r>
                      </m:sup>
                    </m:sSubSup>
                  </m:oMath>
                </a14:m>
                <a:r>
                  <a:rPr lang="zh-CN" altLang="en-US" sz="1600" dirty="0"/>
                  <a:t>，第 </a:t>
                </a:r>
                <a:r>
                  <a:rPr lang="en-US" altLang="zh-CN" sz="1600" dirty="0"/>
                  <a:t>j </a:t>
                </a:r>
                <a:r>
                  <a:rPr lang="zh-CN" altLang="en-US" sz="1600" dirty="0"/>
                  <a:t>个广告被分配了曝光率</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𝑗</m:t>
                        </m:r>
                      </m:sup>
                    </m:sSubSup>
                  </m:oMath>
                </a14:m>
                <a:r>
                  <a:rPr lang="zh-CN" altLang="en-US" sz="1600" dirty="0"/>
                  <a:t>，</a:t>
                </a:r>
                <a:endParaRPr lang="en-US" altLang="zh-CN" sz="1600" dirty="0"/>
              </a:p>
              <a:p>
                <a:pPr>
                  <a:lnSpc>
                    <a:spcPct val="16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𝑗</m:t>
                        </m:r>
                      </m:sup>
                    </m:sSubSup>
                    <m:r>
                      <a:rPr lang="en-US" altLang="zh-CN" sz="1600" b="0" i="1" smtClean="0">
                        <a:latin typeface="Cambria Math" panose="02040503050406030204" pitchFamily="18" charset="0"/>
                      </a:rPr>
                      <m:t>=(1−</m:t>
                    </m:r>
                    <m:nary>
                      <m:naryPr>
                        <m:chr m:val="∑"/>
                        <m:limLoc m:val="subSup"/>
                        <m:ctrlPr>
                          <a:rPr lang="en-US" altLang="zh-CN" sz="1600" b="0" i="1" smtClean="0">
                            <a:latin typeface="Cambria Math" panose="02040503050406030204" pitchFamily="18" charset="0"/>
                          </a:rPr>
                        </m:ctrlPr>
                      </m:naryPr>
                      <m:sub>
                        <m:r>
                          <m:rPr>
                            <m:brk m:alnAt="25"/>
                          </m:rPr>
                          <a:rPr lang="en-US" altLang="zh-CN" sz="1600" b="0" i="1" smtClean="0">
                            <a:latin typeface="Cambria Math" panose="02040503050406030204" pitchFamily="18" charset="0"/>
                          </a:rPr>
                          <m:t>𝑤</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p>
                      <m:e>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𝑤</m:t>
                            </m:r>
                          </m:sup>
                        </m:sSubSup>
                      </m:e>
                    </m:nary>
                    <m:r>
                      <a:rPr lang="en-US" altLang="zh-CN" sz="1600" b="0" i="1" smtClean="0">
                        <a:latin typeface="Cambria Math" panose="02040503050406030204" pitchFamily="18" charset="0"/>
                      </a:rPr>
                      <m:t>)</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𝑡</m:t>
                        </m:r>
                      </m:sub>
                      <m:sup>
                        <m:r>
                          <a:rPr lang="en-US" altLang="zh-CN" sz="1600" b="0" i="1" smtClean="0">
                            <a:latin typeface="Cambria Math" panose="02040503050406030204" pitchFamily="18" charset="0"/>
                          </a:rPr>
                          <m:t>𝑗</m:t>
                        </m:r>
                      </m:sup>
                    </m:sSubSup>
                  </m:oMath>
                </a14:m>
                <a:endParaRPr lang="en-US" altLang="zh-CN" sz="1600" dirty="0"/>
              </a:p>
              <a:p>
                <a:pPr>
                  <a:lnSpc>
                    <a:spcPct val="160000"/>
                  </a:lnSpc>
                </a:pPr>
                <a:r>
                  <a:rPr lang="zh-CN" altLang="en-US" sz="1600" dirty="0"/>
                  <a:t>之后，我们按曝光率的顺序来确定广告的分配。例如，如果第</a:t>
                </a:r>
                <a:r>
                  <a:rPr lang="en-US" altLang="zh-CN" sz="1600" dirty="0"/>
                  <a:t>j</a:t>
                </a:r>
                <a:r>
                  <a:rPr lang="zh-CN" altLang="en-US" sz="1600" dirty="0"/>
                  <a:t>个广告没有显示，我们继续根据</a:t>
                </a:r>
                <a:r>
                  <a:rPr lang="en-US" altLang="zh-CN" sz="1600" dirty="0"/>
                  <a:t>(j + 1)</a:t>
                </a:r>
                <a:r>
                  <a:rPr lang="zh-CN" altLang="en-US" sz="1600" dirty="0"/>
                  <a:t>个广告的比例进行抽样，以确定是否显示第</a:t>
                </a:r>
                <a:r>
                  <a:rPr lang="en-US" altLang="zh-CN" sz="1600" dirty="0"/>
                  <a:t>(j + 1)</a:t>
                </a:r>
                <a:r>
                  <a:rPr lang="zh-CN" altLang="en-US" sz="1600" dirty="0"/>
                  <a:t>个广告，如果没有一个广告得到这种</a:t>
                </a:r>
                <a:r>
                  <a:rPr lang="en-US" altLang="zh-CN" sz="1600" dirty="0"/>
                  <a:t>impression</a:t>
                </a:r>
                <a:r>
                  <a:rPr lang="zh-CN" altLang="en-US" sz="1600" dirty="0"/>
                  <a:t>，它将用于广告拍卖。</a:t>
                </a: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blipFill>
                <a:blip r:embed="rId2"/>
                <a:stretch>
                  <a:fillRect l="-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667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7483"/>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奖励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838200" y="1329082"/>
                <a:ext cx="10515600" cy="3372540"/>
              </a:xfrm>
            </p:spPr>
            <p:txBody>
              <a:bodyPr>
                <a:normAutofit fontScale="55000" lnSpcReduction="20000"/>
              </a:bodyPr>
              <a:lstStyle/>
              <a:p>
                <a:pPr>
                  <a:lnSpc>
                    <a:spcPct val="160000"/>
                  </a:lnSpc>
                </a:pP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𝑅</m:t>
                        </m:r>
                      </m:e>
                    </m:ac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manager policy</a:t>
                </a:r>
                <a:r>
                  <a:rPr lang="zh-CN" altLang="en-US" dirty="0">
                    <a:latin typeface="Arial" panose="020B0604020202020204" pitchFamily="34" charset="0"/>
                    <a:ea typeface="黑体" panose="02010609060101010101" pitchFamily="49" charset="-122"/>
                  </a:rPr>
                  <a:t>，定义为它在 </a:t>
                </a:r>
                <a:r>
                  <a:rPr lang="en-US" altLang="zh-CN" dirty="0">
                    <a:latin typeface="Arial" panose="020B0604020202020204" pitchFamily="34" charset="0"/>
                    <a:ea typeface="黑体" panose="02010609060101010101" pitchFamily="49" charset="-122"/>
                  </a:rPr>
                  <a:t>V </a:t>
                </a:r>
                <a:r>
                  <a:rPr lang="zh-CN" altLang="en-US" dirty="0">
                    <a:latin typeface="Arial" panose="020B0604020202020204" pitchFamily="34" charset="0"/>
                    <a:ea typeface="黑体" panose="02010609060101010101" pitchFamily="49" charset="-122"/>
                  </a:rPr>
                  <a:t>个时间步期间选择的相应子策略的奖励的总和。</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e>
                    </m:nary>
                  </m:oMath>
                </a14:m>
                <a:endParaRPr lang="en-US" altLang="zh-CN" dirty="0">
                  <a:latin typeface="Arial" panose="020B0604020202020204" pitchFamily="34" charset="0"/>
                  <a:ea typeface="黑体" panose="02010609060101010101" pitchFamily="49" charset="-122"/>
                </a:endParaRPr>
              </a:p>
              <a:p>
                <a:pPr>
                  <a:lnSpc>
                    <a:spcPct val="160000"/>
                  </a:lnSpc>
                </a:pP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sub-policies</a:t>
                </a:r>
                <a:r>
                  <a:rPr lang="zh-CN" altLang="en-US" dirty="0">
                    <a:latin typeface="Arial" panose="020B0604020202020204" pitchFamily="34" charset="0"/>
                    <a:ea typeface="黑体" panose="02010609060101010101" pitchFamily="49" charset="-122"/>
                  </a:rPr>
                  <a:t>包括三个部分</a:t>
                </a:r>
                <a:endParaRPr lang="en-US" altLang="zh-CN" dirty="0">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Self-Oriented Reward</a:t>
                </a:r>
                <a:r>
                  <a:rPr lang="zh-CN" altLang="en-US" dirty="0">
                    <a:latin typeface="Arial" panose="020B0604020202020204" pitchFamily="34" charset="0"/>
                    <a:ea typeface="黑体" panose="02010609060101010101" pitchFamily="49" charset="-122"/>
                  </a:rPr>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0.5 </a:t>
                </a:r>
                <a:r>
                  <a:rPr lang="zh-CN" altLang="en-US" dirty="0">
                    <a:latin typeface="Arial" panose="020B0604020202020204" pitchFamily="34" charset="0"/>
                    <a:ea typeface="黑体" panose="02010609060101010101" pitchFamily="49" charset="-122"/>
                  </a:rPr>
                  <a:t>是使奖励保持在合理范围内的偏移量。</a:t>
                </a:r>
                <a:r>
                  <a:rPr lang="zh-CN" altLang="en-US" dirty="0">
                    <a:solidFill>
                      <a:schemeClr val="accent1"/>
                    </a:solidFill>
                    <a:latin typeface="Arial" panose="020B0604020202020204" pitchFamily="34" charset="0"/>
                    <a:ea typeface="黑体" panose="02010609060101010101" pitchFamily="49" charset="-122"/>
                  </a:rPr>
                  <a:t>当剩余曝光率小的时候，就应该把</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比率调整的小一些，当剩余曝光率大的时候，就应该把</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比率调整的大一些。</a:t>
                </a:r>
                <a:endParaRPr lang="en-US" altLang="zh-CN" dirty="0">
                  <a:solidFill>
                    <a:schemeClr val="accent1"/>
                  </a:solidFill>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Coordination-Oriented Reward</a:t>
                </a:r>
                <a:r>
                  <a:rPr lang="zh-CN" altLang="en-US" dirty="0">
                    <a:latin typeface="Arial" panose="020B0604020202020204" pitchFamily="34" charset="0"/>
                    <a:ea typeface="黑体" panose="02010609060101010101" pitchFamily="49" charset="-122"/>
                  </a:rPr>
                  <a:t>：</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d>
                                      <m:dPr>
                                        <m:ctrlPr>
                                          <a:rPr lang="en-US" altLang="zh-CN" i="1">
                                            <a:latin typeface="Cambria Math" panose="02040503050406030204" pitchFamily="18" charset="0"/>
                                          </a:rPr>
                                        </m:ctrlPr>
                                      </m:dPr>
                                      <m:e>
                                        <m:r>
                                          <a:rPr lang="en-US" altLang="zh-CN" i="1">
                                            <a:latin typeface="Cambria Math" panose="02040503050406030204" pitchFamily="18" charset="0"/>
                                          </a:rPr>
                                          <m:t>1−</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𝑖</m:t>
                                            </m:r>
                                          </m:sup>
                                        </m:sSubSup>
                                      </m:e>
                                    </m:d>
                                  </m:e>
                                </m:nary>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+0.5)</m:t>
                    </m:r>
                  </m:oMath>
                </a14:m>
                <a:r>
                  <a:rPr lang="zh-CN" altLang="en-US" dirty="0">
                    <a:latin typeface="Arial" panose="020B0604020202020204" pitchFamily="34" charset="0"/>
                    <a:ea typeface="黑体" panose="02010609060101010101" pitchFamily="49" charset="-122"/>
                  </a:rPr>
                  <a:t>，与其他代理剩余曝光率的总和之间的比率来协调</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的动作。</a:t>
                </a:r>
                <a:r>
                  <a:rPr lang="zh-CN" altLang="en-US" dirty="0">
                    <a:solidFill>
                      <a:schemeClr val="accent1"/>
                    </a:solidFill>
                    <a:latin typeface="Arial" panose="020B0604020202020204" pitchFamily="34" charset="0"/>
                    <a:ea typeface="黑体" panose="02010609060101010101" pitchFamily="49" charset="-122"/>
                  </a:rPr>
                  <a:t>第</a:t>
                </a: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个广告的剩余曝光率少的时候，若别的广告剩余曝光率很多，第</a:t>
                </a: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个广告的</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比率就要小，给别的广告更多曝光的机会。</a:t>
                </a:r>
                <a:endParaRPr lang="en-US" altLang="zh-CN" dirty="0">
                  <a:solidFill>
                    <a:schemeClr val="accent1"/>
                  </a:solidFill>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Temporal Reward</a:t>
                </a:r>
                <a:r>
                  <a:rPr lang="zh-CN" altLang="en-US" dirty="0">
                    <a:latin typeface="Arial" panose="020B0604020202020204" pitchFamily="34" charset="0"/>
                    <a:ea typeface="黑体" panose="02010609060101010101" pitchFamily="49" charset="-122"/>
                  </a:rPr>
                  <a:t>：其中</a:t>
                </a:r>
                <a:r>
                  <a:rPr lang="en-US" altLang="zh-CN" dirty="0">
                    <a:latin typeface="Arial" panose="020B0604020202020204" pitchFamily="34" charset="0"/>
                    <a:ea typeface="黑体" panose="02010609060101010101" pitchFamily="49" charset="-122"/>
                  </a:rPr>
                  <a:t>0.95</a:t>
                </a:r>
                <a:r>
                  <a:rPr lang="zh-CN" altLang="en-US" dirty="0">
                    <a:latin typeface="Arial" panose="020B0604020202020204" pitchFamily="34" charset="0"/>
                    <a:ea typeface="黑体" panose="02010609060101010101" pitchFamily="49" charset="-122"/>
                  </a:rPr>
                  <a:t>和</a:t>
                </a:r>
                <a:r>
                  <a:rPr lang="en-US" altLang="zh-CN" dirty="0">
                    <a:latin typeface="Arial" panose="020B0604020202020204" pitchFamily="34" charset="0"/>
                    <a:ea typeface="黑体" panose="02010609060101010101" pitchFamily="49" charset="-122"/>
                  </a:rPr>
                  <a:t>1.05</a:t>
                </a:r>
                <a:r>
                  <a:rPr lang="zh-CN" altLang="en-US" dirty="0">
                    <a:latin typeface="Arial" panose="020B0604020202020204" pitchFamily="34" charset="0"/>
                    <a:ea typeface="黑体" panose="02010609060101010101" pitchFamily="49" charset="-122"/>
                  </a:rPr>
                  <a:t>是交付不足和超额交付风险的松弛阈值，因为很难满足合同的确切需求。</a:t>
                </a:r>
                <a:endParaRPr lang="en-US" altLang="zh-CN" dirty="0">
                  <a:latin typeface="Arial" panose="020B0604020202020204" pitchFamily="34" charset="0"/>
                  <a:ea typeface="黑体" panose="02010609060101010101" pitchFamily="49" charset="-122"/>
                </a:endParaRP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xfrm>
                <a:off x="838200" y="1329082"/>
                <a:ext cx="10515600" cy="3372540"/>
              </a:xfrm>
              <a:blipFill>
                <a:blip r:embed="rId2"/>
                <a:stretch>
                  <a:fillRect l="-174" t="-8318" r="-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2097799-1A33-EF86-DC64-CD440C3FBD33}"/>
              </a:ext>
            </a:extLst>
          </p:cNvPr>
          <p:cNvPicPr>
            <a:picLocks noChangeAspect="1"/>
          </p:cNvPicPr>
          <p:nvPr/>
        </p:nvPicPr>
        <p:blipFill>
          <a:blip r:embed="rId3"/>
          <a:stretch>
            <a:fillRect/>
          </a:stretch>
        </p:blipFill>
        <p:spPr>
          <a:xfrm>
            <a:off x="1618771" y="4397122"/>
            <a:ext cx="4625741" cy="1668925"/>
          </a:xfrm>
          <a:prstGeom prst="rect">
            <a:avLst/>
          </a:prstGeom>
        </p:spPr>
      </p:pic>
      <p:sp>
        <p:nvSpPr>
          <p:cNvPr id="6" name="文本框 5">
            <a:extLst>
              <a:ext uri="{FF2B5EF4-FFF2-40B4-BE49-F238E27FC236}">
                <a16:creationId xmlns:a16="http://schemas.microsoft.com/office/drawing/2014/main" id="{9AA74CFB-00AF-8D75-3552-1D70D98908F6}"/>
              </a:ext>
            </a:extLst>
          </p:cNvPr>
          <p:cNvSpPr txBox="1"/>
          <p:nvPr/>
        </p:nvSpPr>
        <p:spPr>
          <a:xfrm>
            <a:off x="6329099" y="4217766"/>
            <a:ext cx="4903008" cy="1891159"/>
          </a:xfrm>
          <a:prstGeom prst="rect">
            <a:avLst/>
          </a:prstGeom>
          <a:noFill/>
          <a:ln w="22225">
            <a:solidFill>
              <a:schemeClr val="accent1"/>
            </a:solidFill>
          </a:ln>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rPr>
              <a:t>从</a:t>
            </a:r>
            <a:r>
              <a:rPr lang="en-US" altLang="zh-CN" sz="1600" dirty="0">
                <a:latin typeface="Arial" panose="020B0604020202020204" pitchFamily="34" charset="0"/>
                <a:ea typeface="黑体" panose="02010609060101010101" pitchFamily="49" charset="-122"/>
              </a:rPr>
              <a:t>0</a:t>
            </a:r>
            <a:r>
              <a:rPr lang="zh-CN" altLang="en-US" sz="1600" dirty="0">
                <a:latin typeface="Arial" panose="020B0604020202020204" pitchFamily="34" charset="0"/>
                <a:ea typeface="黑体" panose="02010609060101010101" pitchFamily="49" charset="-122"/>
              </a:rPr>
              <a:t>时刻开始一直到目前为止：</a:t>
            </a:r>
            <a:endParaRPr lang="en-US" altLang="zh-CN" sz="1600" dirty="0">
              <a:latin typeface="Arial" panose="020B0604020202020204" pitchFamily="34" charset="0"/>
              <a:ea typeface="黑体" panose="02010609060101010101" pitchFamily="49" charset="-122"/>
            </a:endParaRPr>
          </a:p>
          <a:p>
            <a:pPr>
              <a:lnSpc>
                <a:spcPct val="150000"/>
              </a:lnSpc>
            </a:pPr>
            <a:r>
              <a:rPr lang="zh-CN" altLang="en-US" sz="1600" dirty="0">
                <a:latin typeface="Arial" panose="020B0604020202020204" pitchFamily="34" charset="0"/>
                <a:ea typeface="黑体" panose="02010609060101010101" pitchFamily="49" charset="-122"/>
              </a:rPr>
              <a:t>正常交付，</a:t>
            </a:r>
            <a:r>
              <a:rPr lang="en-US" altLang="zh-CN" sz="1600" dirty="0">
                <a:latin typeface="Arial" panose="020B0604020202020204" pitchFamily="34" charset="0"/>
                <a:ea typeface="黑体" panose="02010609060101010101" pitchFamily="49" charset="-122"/>
              </a:rPr>
              <a:t>reward</a:t>
            </a:r>
            <a:r>
              <a:rPr lang="zh-CN" altLang="en-US" sz="1600" dirty="0">
                <a:latin typeface="Arial" panose="020B0604020202020204" pitchFamily="34" charset="0"/>
                <a:ea typeface="黑体" panose="02010609060101010101" pitchFamily="49" charset="-122"/>
              </a:rPr>
              <a:t>是正的</a:t>
            </a:r>
            <a:endParaRPr lang="en-US" altLang="zh-CN" sz="1600" dirty="0">
              <a:latin typeface="Arial" panose="020B0604020202020204" pitchFamily="34" charset="0"/>
              <a:ea typeface="黑体" panose="02010609060101010101" pitchFamily="49" charset="-122"/>
            </a:endParaRPr>
          </a:p>
          <a:p>
            <a:pPr>
              <a:lnSpc>
                <a:spcPct val="150000"/>
              </a:lnSpc>
            </a:pPr>
            <a:r>
              <a:rPr lang="zh-CN" altLang="en-US" sz="1600" dirty="0">
                <a:latin typeface="Arial" panose="020B0604020202020204" pitchFamily="34" charset="0"/>
                <a:ea typeface="黑体" panose="02010609060101010101" pitchFamily="49" charset="-122"/>
              </a:rPr>
              <a:t>超额交付，</a:t>
            </a:r>
            <a:r>
              <a:rPr lang="en-US" altLang="zh-CN" sz="1600" dirty="0">
                <a:latin typeface="Arial" panose="020B0604020202020204" pitchFamily="34" charset="0"/>
                <a:ea typeface="黑体" panose="02010609060101010101" pitchFamily="49" charset="-122"/>
              </a:rPr>
              <a:t>reward</a:t>
            </a:r>
            <a:r>
              <a:rPr lang="zh-CN" altLang="en-US" sz="1600" dirty="0">
                <a:latin typeface="Arial" panose="020B0604020202020204" pitchFamily="34" charset="0"/>
                <a:ea typeface="黑体" panose="02010609060101010101" pitchFamily="49" charset="-122"/>
              </a:rPr>
              <a:t>计算额外交付的</a:t>
            </a:r>
            <a:endParaRPr lang="en-US" altLang="zh-CN" sz="1600" dirty="0">
              <a:latin typeface="Arial" panose="020B0604020202020204" pitchFamily="34" charset="0"/>
              <a:ea typeface="黑体" panose="02010609060101010101" pitchFamily="49" charset="-122"/>
            </a:endParaRPr>
          </a:p>
          <a:p>
            <a:pPr>
              <a:lnSpc>
                <a:spcPct val="150000"/>
              </a:lnSpc>
            </a:pPr>
            <a:r>
              <a:rPr lang="zh-CN" altLang="en-US" sz="1600" dirty="0">
                <a:latin typeface="Arial" panose="020B0604020202020204" pitchFamily="34" charset="0"/>
                <a:ea typeface="黑体" panose="02010609060101010101" pitchFamily="49" charset="-122"/>
              </a:rPr>
              <a:t>交付不足且小于一半的，</a:t>
            </a:r>
            <a:r>
              <a:rPr lang="en-US" altLang="zh-CN" sz="1600" dirty="0">
                <a:latin typeface="Arial" panose="020B0604020202020204" pitchFamily="34" charset="0"/>
                <a:ea typeface="黑体" panose="02010609060101010101" pitchFamily="49" charset="-122"/>
              </a:rPr>
              <a:t>reward</a:t>
            </a:r>
            <a:r>
              <a:rPr lang="zh-CN" altLang="en-US" sz="1600" dirty="0">
                <a:latin typeface="Arial" panose="020B0604020202020204" pitchFamily="34" charset="0"/>
                <a:ea typeface="黑体" panose="02010609060101010101" pitchFamily="49" charset="-122"/>
              </a:rPr>
              <a:t>是负的</a:t>
            </a:r>
            <a:endParaRPr lang="en-US" altLang="zh-CN" sz="1600" dirty="0">
              <a:latin typeface="Arial" panose="020B0604020202020204" pitchFamily="34" charset="0"/>
              <a:ea typeface="黑体" panose="02010609060101010101" pitchFamily="49" charset="-122"/>
            </a:endParaRPr>
          </a:p>
          <a:p>
            <a:pPr>
              <a:lnSpc>
                <a:spcPct val="150000"/>
              </a:lnSpc>
            </a:pPr>
            <a:r>
              <a:rPr lang="zh-CN" altLang="en-US" sz="1600" dirty="0">
                <a:latin typeface="Arial" panose="020B0604020202020204" pitchFamily="34" charset="0"/>
                <a:ea typeface="黑体" panose="02010609060101010101" pitchFamily="49" charset="-122"/>
              </a:rPr>
              <a:t>交付不足，但是大部分都交付了，</a:t>
            </a:r>
            <a:r>
              <a:rPr lang="en-US" altLang="zh-CN" sz="1600" dirty="0">
                <a:latin typeface="Arial" panose="020B0604020202020204" pitchFamily="34" charset="0"/>
                <a:ea typeface="黑体" panose="02010609060101010101" pitchFamily="49" charset="-122"/>
              </a:rPr>
              <a:t>reward</a:t>
            </a:r>
            <a:r>
              <a:rPr lang="zh-CN" altLang="en-US" sz="1600" dirty="0">
                <a:latin typeface="Arial" panose="020B0604020202020204" pitchFamily="34" charset="0"/>
                <a:ea typeface="黑体" panose="02010609060101010101" pitchFamily="49" charset="-122"/>
              </a:rPr>
              <a:t>是负的</a:t>
            </a:r>
          </a:p>
        </p:txBody>
      </p:sp>
      <p:sp>
        <p:nvSpPr>
          <p:cNvPr id="7" name="矩形 6">
            <a:extLst>
              <a:ext uri="{FF2B5EF4-FFF2-40B4-BE49-F238E27FC236}">
                <a16:creationId xmlns:a16="http://schemas.microsoft.com/office/drawing/2014/main" id="{4CD5AD25-7927-F897-F25F-72EA0295BC22}"/>
              </a:ext>
            </a:extLst>
          </p:cNvPr>
          <p:cNvSpPr/>
          <p:nvPr/>
        </p:nvSpPr>
        <p:spPr>
          <a:xfrm>
            <a:off x="5051477" y="1768692"/>
            <a:ext cx="5724644" cy="413831"/>
          </a:xfrm>
          <a:prstGeom prst="rect">
            <a:avLst/>
          </a:prstGeom>
          <a:noFill/>
          <a:ln w="22225">
            <a:solidFill>
              <a:schemeClr val="accent1"/>
            </a:solidFill>
          </a:ln>
        </p:spPr>
        <p:txBody>
          <a:bodyPr wrap="square" rtlCol="0">
            <a:spAutoFit/>
          </a:bodyPr>
          <a:lstStyle/>
          <a:p>
            <a:pPr>
              <a:lnSpc>
                <a:spcPct val="150000"/>
              </a:lnSpc>
            </a:pPr>
            <a:r>
              <a:rPr lang="zh-CN" altLang="en-US" sz="1600" dirty="0">
                <a:latin typeface="Arial" panose="020B0604020202020204" pitchFamily="34" charset="0"/>
                <a:ea typeface="黑体" panose="02010609060101010101" pitchFamily="49" charset="-122"/>
              </a:rPr>
              <a:t>论文没说这三个部分怎么结合在一起的，个人理解加起来就行</a:t>
            </a:r>
          </a:p>
        </p:txBody>
      </p:sp>
      <p:sp>
        <p:nvSpPr>
          <p:cNvPr id="4" name="矩形 3">
            <a:extLst>
              <a:ext uri="{FF2B5EF4-FFF2-40B4-BE49-F238E27FC236}">
                <a16:creationId xmlns:a16="http://schemas.microsoft.com/office/drawing/2014/main" id="{684504F5-94BF-407A-C0F1-759682F643A8}"/>
              </a:ext>
            </a:extLst>
          </p:cNvPr>
          <p:cNvSpPr/>
          <p:nvPr/>
        </p:nvSpPr>
        <p:spPr>
          <a:xfrm>
            <a:off x="7465328" y="2482127"/>
            <a:ext cx="1460308" cy="413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黑体" panose="02010609060101010101" pitchFamily="49" charset="-122"/>
              </a:rPr>
              <a:t>个人</a:t>
            </a:r>
            <a:r>
              <a:rPr lang="en-US" altLang="zh-CN" dirty="0">
                <a:latin typeface="Arial" panose="020B0604020202020204" pitchFamily="34" charset="0"/>
                <a:ea typeface="黑体" panose="02010609060101010101" pitchFamily="49" charset="-122"/>
              </a:rPr>
              <a:t>reward</a:t>
            </a:r>
            <a:endParaRPr lang="zh-CN" altLang="en-US" dirty="0">
              <a:latin typeface="Arial" panose="020B0604020202020204" pitchFamily="34" charset="0"/>
              <a:ea typeface="黑体" panose="02010609060101010101" pitchFamily="49" charset="-122"/>
            </a:endParaRPr>
          </a:p>
        </p:txBody>
      </p:sp>
      <p:sp>
        <p:nvSpPr>
          <p:cNvPr id="8" name="矩形 7">
            <a:extLst>
              <a:ext uri="{FF2B5EF4-FFF2-40B4-BE49-F238E27FC236}">
                <a16:creationId xmlns:a16="http://schemas.microsoft.com/office/drawing/2014/main" id="{0FD50E98-159A-4A49-6A19-DA69C592CB62}"/>
              </a:ext>
            </a:extLst>
          </p:cNvPr>
          <p:cNvSpPr/>
          <p:nvPr/>
        </p:nvSpPr>
        <p:spPr>
          <a:xfrm>
            <a:off x="10421577" y="3368289"/>
            <a:ext cx="1460308" cy="57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黑体" panose="02010609060101010101" pitchFamily="49" charset="-122"/>
              </a:rPr>
              <a:t>团队</a:t>
            </a:r>
            <a:r>
              <a:rPr lang="en-US" altLang="zh-CN" dirty="0">
                <a:latin typeface="Arial" panose="020B0604020202020204" pitchFamily="34" charset="0"/>
                <a:ea typeface="黑体" panose="02010609060101010101" pitchFamily="49" charset="-122"/>
              </a:rPr>
              <a:t>reward</a:t>
            </a:r>
            <a:endParaRPr lang="zh-CN" altLang="en-US" dirty="0">
              <a:latin typeface="Arial" panose="020B0604020202020204" pitchFamily="34" charset="0"/>
              <a:ea typeface="黑体" panose="02010609060101010101" pitchFamily="49" charset="-122"/>
            </a:endParaRPr>
          </a:p>
        </p:txBody>
      </p:sp>
      <p:sp>
        <p:nvSpPr>
          <p:cNvPr id="9" name="矩形 8">
            <a:extLst>
              <a:ext uri="{FF2B5EF4-FFF2-40B4-BE49-F238E27FC236}">
                <a16:creationId xmlns:a16="http://schemas.microsoft.com/office/drawing/2014/main" id="{8B327CEB-4C0E-F4AE-C5D6-7C7E074CF923}"/>
              </a:ext>
            </a:extLst>
          </p:cNvPr>
          <p:cNvSpPr/>
          <p:nvPr/>
        </p:nvSpPr>
        <p:spPr>
          <a:xfrm>
            <a:off x="9748288" y="4453568"/>
            <a:ext cx="2254918" cy="667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黑体" panose="02010609060101010101" pitchFamily="49" charset="-122"/>
              </a:rPr>
              <a:t>关于</a:t>
            </a:r>
            <a:r>
              <a:rPr lang="zh-CN" altLang="en-US">
                <a:latin typeface="Arial" panose="020B0604020202020204" pitchFamily="34" charset="0"/>
                <a:ea typeface="黑体" panose="02010609060101010101" pitchFamily="49" charset="-122"/>
              </a:rPr>
              <a:t>时间的</a:t>
            </a:r>
            <a:r>
              <a:rPr lang="en-US" altLang="zh-CN" dirty="0">
                <a:latin typeface="Arial" panose="020B0604020202020204" pitchFamily="34" charset="0"/>
                <a:ea typeface="黑体" panose="02010609060101010101" pitchFamily="49" charset="-122"/>
              </a:rPr>
              <a:t>reward</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7917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2C75C4-2636-1B48-F09A-61E0D9E3B73F}"/>
              </a:ext>
            </a:extLst>
          </p:cNvPr>
          <p:cNvPicPr>
            <a:picLocks noChangeAspect="1"/>
          </p:cNvPicPr>
          <p:nvPr/>
        </p:nvPicPr>
        <p:blipFill>
          <a:blip r:embed="rId2"/>
          <a:stretch>
            <a:fillRect/>
          </a:stretch>
        </p:blipFill>
        <p:spPr>
          <a:xfrm>
            <a:off x="1586536" y="365125"/>
            <a:ext cx="7272015" cy="6236822"/>
          </a:xfrm>
          <a:prstGeom prst="rect">
            <a:avLst/>
          </a:prstGeom>
        </p:spPr>
      </p:pic>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p:txBody>
          <a:bodyPr/>
          <a:lstStyle/>
          <a:p>
            <a:r>
              <a:rPr lang="en-US" altLang="zh-CN" b="1" dirty="0">
                <a:solidFill>
                  <a:schemeClr val="accent1"/>
                </a:solidFill>
                <a:latin typeface="Arial" panose="020B0604020202020204" pitchFamily="34" charset="0"/>
                <a:cs typeface="Arial" panose="020B0604020202020204" pitchFamily="34" charset="0"/>
              </a:rPr>
              <a:t>HMARL</a:t>
            </a:r>
            <a:endParaRPr lang="zh-CN" altLang="en-US" b="1" dirty="0">
              <a:solidFill>
                <a:schemeClr val="accent1"/>
              </a:solidFill>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5120B1B9-7439-3A1E-A1B9-5E0EA1F7CA39}"/>
              </a:ext>
            </a:extLst>
          </p:cNvPr>
          <p:cNvPicPr>
            <a:picLocks noChangeAspect="1"/>
          </p:cNvPicPr>
          <p:nvPr/>
        </p:nvPicPr>
        <p:blipFill>
          <a:blip r:embed="rId3"/>
          <a:stretch>
            <a:fillRect/>
          </a:stretch>
        </p:blipFill>
        <p:spPr>
          <a:xfrm>
            <a:off x="8851192" y="2290249"/>
            <a:ext cx="2751058" cy="327688"/>
          </a:xfrm>
          <a:prstGeom prst="rect">
            <a:avLst/>
          </a:prstGeom>
        </p:spPr>
      </p:pic>
      <p:sp>
        <p:nvSpPr>
          <p:cNvPr id="3" name="文本框 2">
            <a:extLst>
              <a:ext uri="{FF2B5EF4-FFF2-40B4-BE49-F238E27FC236}">
                <a16:creationId xmlns:a16="http://schemas.microsoft.com/office/drawing/2014/main" id="{8E7E643A-6716-98F3-C893-74C30A52190F}"/>
              </a:ext>
            </a:extLst>
          </p:cNvPr>
          <p:cNvSpPr txBox="1"/>
          <p:nvPr/>
        </p:nvSpPr>
        <p:spPr>
          <a:xfrm>
            <a:off x="5735175" y="5967818"/>
            <a:ext cx="6377214" cy="783163"/>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dirty="0"/>
              <a:t>输入是每个广告的状态</a:t>
            </a:r>
            <a:r>
              <a:rPr lang="en-US" altLang="zh-CN" dirty="0"/>
              <a:t>(</a:t>
            </a:r>
            <a:r>
              <a:rPr lang="zh-CN" altLang="en-US" dirty="0"/>
              <a:t>如广告的需求和显示广告的剩余时间</a:t>
            </a:r>
            <a:r>
              <a:rPr lang="en-US" altLang="zh-CN" dirty="0"/>
              <a:t>)</a:t>
            </a:r>
            <a:r>
              <a:rPr lang="zh-CN" altLang="en-US" dirty="0"/>
              <a:t>和不同时间步下的</a:t>
            </a:r>
            <a:r>
              <a:rPr lang="en-US" altLang="zh-CN" dirty="0"/>
              <a:t>impressions</a:t>
            </a:r>
            <a:endParaRPr lang="zh-CN" altLang="en-US" dirty="0"/>
          </a:p>
        </p:txBody>
      </p:sp>
      <p:sp>
        <p:nvSpPr>
          <p:cNvPr id="5" name="文本框 4">
            <a:extLst>
              <a:ext uri="{FF2B5EF4-FFF2-40B4-BE49-F238E27FC236}">
                <a16:creationId xmlns:a16="http://schemas.microsoft.com/office/drawing/2014/main" id="{191CE86F-E1FA-89E3-E346-42C83FEBBCFC}"/>
              </a:ext>
            </a:extLst>
          </p:cNvPr>
          <p:cNvSpPr txBox="1"/>
          <p:nvPr/>
        </p:nvSpPr>
        <p:spPr>
          <a:xfrm>
            <a:off x="130808" y="1848693"/>
            <a:ext cx="1924334" cy="1154675"/>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dirty="0"/>
              <a:t>广告相似性低的是</a:t>
            </a:r>
            <a:r>
              <a:rPr lang="en-US" altLang="zh-CN" dirty="0"/>
              <a:t>1.</a:t>
            </a:r>
          </a:p>
          <a:p>
            <a:r>
              <a:rPr lang="zh-CN" altLang="en-US" dirty="0"/>
              <a:t>广告</a:t>
            </a:r>
            <a:r>
              <a:rPr lang="en-US" altLang="zh-CN" dirty="0"/>
              <a:t>2</a:t>
            </a:r>
            <a:r>
              <a:rPr lang="zh-CN" altLang="en-US" dirty="0"/>
              <a:t>和</a:t>
            </a:r>
            <a:r>
              <a:rPr lang="en-US" altLang="zh-CN" dirty="0"/>
              <a:t>1</a:t>
            </a:r>
            <a:r>
              <a:rPr lang="zh-CN" altLang="en-US" dirty="0"/>
              <a:t>、</a:t>
            </a:r>
            <a:r>
              <a:rPr lang="en-US" altLang="zh-CN" dirty="0"/>
              <a:t>4</a:t>
            </a:r>
            <a:r>
              <a:rPr lang="zh-CN" altLang="en-US" dirty="0"/>
              <a:t>、</a:t>
            </a:r>
            <a:r>
              <a:rPr lang="en-US" altLang="zh-CN" dirty="0"/>
              <a:t>5</a:t>
            </a:r>
            <a:r>
              <a:rPr lang="zh-CN" altLang="en-US" dirty="0"/>
              <a:t>的相似性低</a:t>
            </a:r>
          </a:p>
        </p:txBody>
      </p:sp>
      <p:pic>
        <p:nvPicPr>
          <p:cNvPr id="7" name="图片 6">
            <a:extLst>
              <a:ext uri="{FF2B5EF4-FFF2-40B4-BE49-F238E27FC236}">
                <a16:creationId xmlns:a16="http://schemas.microsoft.com/office/drawing/2014/main" id="{DF78CCDD-2A81-AD21-C468-DCF33089F4CE}"/>
              </a:ext>
            </a:extLst>
          </p:cNvPr>
          <p:cNvPicPr>
            <a:picLocks noChangeAspect="1"/>
          </p:cNvPicPr>
          <p:nvPr/>
        </p:nvPicPr>
        <p:blipFill>
          <a:blip r:embed="rId4"/>
          <a:stretch>
            <a:fillRect/>
          </a:stretch>
        </p:blipFill>
        <p:spPr>
          <a:xfrm>
            <a:off x="218366" y="3251554"/>
            <a:ext cx="1434004" cy="1406638"/>
          </a:xfrm>
          <a:prstGeom prst="rect">
            <a:avLst/>
          </a:prstGeom>
        </p:spPr>
      </p:pic>
      <p:sp>
        <p:nvSpPr>
          <p:cNvPr id="9" name="椭圆 8">
            <a:extLst>
              <a:ext uri="{FF2B5EF4-FFF2-40B4-BE49-F238E27FC236}">
                <a16:creationId xmlns:a16="http://schemas.microsoft.com/office/drawing/2014/main" id="{DA73F711-6E37-FFAD-331B-5E32D03B2C0C}"/>
              </a:ext>
            </a:extLst>
          </p:cNvPr>
          <p:cNvSpPr/>
          <p:nvPr/>
        </p:nvSpPr>
        <p:spPr>
          <a:xfrm>
            <a:off x="1712795" y="2992106"/>
            <a:ext cx="1063388" cy="12591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FD72FFC-2C6E-B656-0BCF-81EE6CE3B6E1}"/>
              </a:ext>
            </a:extLst>
          </p:cNvPr>
          <p:cNvSpPr txBox="1"/>
          <p:nvPr/>
        </p:nvSpPr>
        <p:spPr>
          <a:xfrm>
            <a:off x="6270007" y="1374200"/>
            <a:ext cx="5030339" cy="413831"/>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dirty="0"/>
              <a:t>给</a:t>
            </a:r>
            <a:r>
              <a:rPr lang="en-US" altLang="zh-CN" dirty="0"/>
              <a:t>agent2 </a:t>
            </a:r>
            <a:r>
              <a:rPr lang="zh-CN" altLang="en-US" dirty="0"/>
              <a:t>选择策略</a:t>
            </a:r>
            <a:r>
              <a:rPr lang="en-US" altLang="zh-CN" dirty="0"/>
              <a:t>2</a:t>
            </a:r>
            <a:r>
              <a:rPr lang="zh-CN" altLang="en-US" dirty="0"/>
              <a:t>，给</a:t>
            </a:r>
            <a:r>
              <a:rPr lang="en-US" altLang="zh-CN" dirty="0"/>
              <a:t>1</a:t>
            </a:r>
            <a:r>
              <a:rPr lang="zh-CN" altLang="en-US" dirty="0"/>
              <a:t>、</a:t>
            </a:r>
            <a:r>
              <a:rPr lang="en-US" altLang="zh-CN" dirty="0"/>
              <a:t>3</a:t>
            </a:r>
            <a:r>
              <a:rPr lang="zh-CN" altLang="en-US" dirty="0"/>
              <a:t>、</a:t>
            </a:r>
            <a:r>
              <a:rPr lang="en-US" altLang="zh-CN" dirty="0"/>
              <a:t>4</a:t>
            </a:r>
            <a:r>
              <a:rPr lang="zh-CN" altLang="en-US" dirty="0"/>
              <a:t>、</a:t>
            </a:r>
            <a:r>
              <a:rPr lang="en-US" altLang="zh-CN" dirty="0"/>
              <a:t>5 agent </a:t>
            </a:r>
            <a:r>
              <a:rPr lang="zh-CN" altLang="en-US" dirty="0"/>
              <a:t>选择策略</a:t>
            </a:r>
            <a:r>
              <a:rPr lang="en-US" altLang="zh-CN" dirty="0"/>
              <a:t>K</a:t>
            </a:r>
            <a:endParaRPr lang="zh-CN" altLang="en-US" dirty="0"/>
          </a:p>
        </p:txBody>
      </p:sp>
      <p:sp>
        <p:nvSpPr>
          <p:cNvPr id="11" name="文本框 10">
            <a:extLst>
              <a:ext uri="{FF2B5EF4-FFF2-40B4-BE49-F238E27FC236}">
                <a16:creationId xmlns:a16="http://schemas.microsoft.com/office/drawing/2014/main" id="{9F08EED2-5150-7BFF-5A04-86638B632B26}"/>
              </a:ext>
            </a:extLst>
          </p:cNvPr>
          <p:cNvSpPr txBox="1"/>
          <p:nvPr/>
        </p:nvSpPr>
        <p:spPr>
          <a:xfrm>
            <a:off x="7604538" y="662301"/>
            <a:ext cx="3373893" cy="413831"/>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dirty="0"/>
              <a:t>每间隔</a:t>
            </a:r>
            <a:r>
              <a:rPr lang="en-US" altLang="zh-CN" dirty="0"/>
              <a:t>V</a:t>
            </a:r>
            <a:r>
              <a:rPr lang="zh-CN" altLang="en-US" dirty="0"/>
              <a:t>个时间步长分配一次子策略</a:t>
            </a:r>
            <a:endParaRPr lang="en-US" altLang="zh-CN" dirty="0"/>
          </a:p>
        </p:txBody>
      </p:sp>
      <p:sp>
        <p:nvSpPr>
          <p:cNvPr id="12" name="文本框 11">
            <a:extLst>
              <a:ext uri="{FF2B5EF4-FFF2-40B4-BE49-F238E27FC236}">
                <a16:creationId xmlns:a16="http://schemas.microsoft.com/office/drawing/2014/main" id="{BB9F4941-9FE6-A285-02AE-A57F2BC7515B}"/>
              </a:ext>
            </a:extLst>
          </p:cNvPr>
          <p:cNvSpPr txBox="1"/>
          <p:nvPr/>
        </p:nvSpPr>
        <p:spPr>
          <a:xfrm>
            <a:off x="7763762" y="3203619"/>
            <a:ext cx="4209872" cy="783163"/>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dirty="0"/>
              <a:t>每间隔</a:t>
            </a:r>
            <a:r>
              <a:rPr lang="en-US" altLang="zh-CN" dirty="0"/>
              <a:t>1</a:t>
            </a:r>
            <a:r>
              <a:rPr lang="zh-CN" altLang="en-US" dirty="0"/>
              <a:t>个时间步长输出</a:t>
            </a:r>
            <a:r>
              <a:rPr lang="en-US" altLang="zh-CN" dirty="0"/>
              <a:t>display</a:t>
            </a:r>
            <a:r>
              <a:rPr lang="zh-CN" altLang="en-US" dirty="0"/>
              <a:t>比率，竞争一个</a:t>
            </a:r>
            <a:r>
              <a:rPr lang="en-US" altLang="zh-CN" dirty="0"/>
              <a:t>impression</a:t>
            </a:r>
          </a:p>
        </p:txBody>
      </p:sp>
    </p:spTree>
    <p:extLst>
      <p:ext uri="{BB962C8B-B14F-4D97-AF65-F5344CB8AC3E}">
        <p14:creationId xmlns:p14="http://schemas.microsoft.com/office/powerpoint/2010/main" val="3173222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7483"/>
            <a:ext cx="10515600" cy="1325563"/>
          </a:xfrm>
        </p:spPr>
        <p:txBody>
          <a:bodyPr>
            <a:normAutofit/>
          </a:bodyPr>
          <a:lstStyle/>
          <a:p>
            <a:pPr algn="ctr"/>
            <a:r>
              <a:rPr lang="zh-CN" altLang="en-US" b="1" dirty="0">
                <a:solidFill>
                  <a:schemeClr val="accent1"/>
                </a:solidFill>
                <a:latin typeface="Arial" panose="020B0604020202020204" pitchFamily="34" charset="0"/>
                <a:ea typeface="黑体" panose="02010609060101010101" pitchFamily="49" charset="-122"/>
              </a:rPr>
              <a:t>奖励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a:xfrm>
                <a:off x="756314" y="1333046"/>
                <a:ext cx="10515600" cy="3372540"/>
              </a:xfrm>
            </p:spPr>
            <p:txBody>
              <a:bodyPr>
                <a:normAutofit fontScale="55000" lnSpcReduction="20000"/>
              </a:bodyPr>
              <a:lstStyle/>
              <a:p>
                <a:pPr>
                  <a:lnSpc>
                    <a:spcPct val="160000"/>
                  </a:lnSpc>
                </a:pP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𝑅</m:t>
                        </m:r>
                      </m:e>
                    </m:ac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manager policy</a:t>
                </a:r>
                <a:r>
                  <a:rPr lang="zh-CN" altLang="en-US" dirty="0">
                    <a:latin typeface="Arial" panose="020B0604020202020204" pitchFamily="34" charset="0"/>
                    <a:ea typeface="黑体" panose="02010609060101010101" pitchFamily="49" charset="-122"/>
                  </a:rPr>
                  <a:t>，定义为它在 </a:t>
                </a:r>
                <a:r>
                  <a:rPr lang="en-US" altLang="zh-CN" dirty="0">
                    <a:latin typeface="Arial" panose="020B0604020202020204" pitchFamily="34" charset="0"/>
                    <a:ea typeface="黑体" panose="02010609060101010101" pitchFamily="49" charset="-122"/>
                  </a:rPr>
                  <a:t>V </a:t>
                </a:r>
                <a:r>
                  <a:rPr lang="zh-CN" altLang="en-US" dirty="0">
                    <a:latin typeface="Arial" panose="020B0604020202020204" pitchFamily="34" charset="0"/>
                    <a:ea typeface="黑体" panose="02010609060101010101" pitchFamily="49" charset="-122"/>
                  </a:rPr>
                  <a:t>个时间步期间选择的相应子策略的奖励的总和。</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e>
                    </m:nary>
                  </m:oMath>
                </a14:m>
                <a:endParaRPr lang="en-US" altLang="zh-CN" dirty="0">
                  <a:latin typeface="Arial" panose="020B0604020202020204" pitchFamily="34" charset="0"/>
                  <a:ea typeface="黑体" panose="02010609060101010101" pitchFamily="49" charset="-122"/>
                </a:endParaRPr>
              </a:p>
              <a:p>
                <a:pPr>
                  <a:lnSpc>
                    <a:spcPct val="160000"/>
                  </a:lnSpc>
                </a:pP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sub-policies</a:t>
                </a:r>
                <a:r>
                  <a:rPr lang="zh-CN" altLang="en-US" dirty="0">
                    <a:latin typeface="Arial" panose="020B0604020202020204" pitchFamily="34" charset="0"/>
                    <a:ea typeface="黑体" panose="02010609060101010101" pitchFamily="49" charset="-122"/>
                  </a:rPr>
                  <a:t>包括三个部分</a:t>
                </a:r>
                <a:endParaRPr lang="en-US" altLang="zh-CN" dirty="0">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Self-Oriented Reward</a:t>
                </a:r>
                <a:r>
                  <a:rPr lang="zh-CN" altLang="en-US" dirty="0">
                    <a:latin typeface="Arial" panose="020B0604020202020204" pitchFamily="34" charset="0"/>
                    <a:ea typeface="黑体" panose="02010609060101010101" pitchFamily="49" charset="-122"/>
                  </a:rPr>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−(1−</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r>
                  <a:rPr lang="zh-CN" altLang="en-US" dirty="0">
                    <a:latin typeface="Arial" panose="020B0604020202020204" pitchFamily="34" charset="0"/>
                    <a:ea typeface="黑体" panose="02010609060101010101" pitchFamily="49" charset="-122"/>
                  </a:rPr>
                  <a:t>，当累积曝光的比例很小（例如，</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oMath>
                </a14:m>
                <a:r>
                  <a:rPr lang="en-US" altLang="zh-CN" dirty="0">
                    <a:latin typeface="Arial" panose="020B0604020202020204" pitchFamily="34" charset="0"/>
                    <a:ea typeface="黑体" panose="02010609060101010101" pitchFamily="49" charset="-122"/>
                  </a:rPr>
                  <a:t> = 0</a:t>
                </a:r>
                <a:r>
                  <a:rPr lang="zh-CN" altLang="en-US" dirty="0">
                    <a:latin typeface="Arial" panose="020B0604020202020204" pitchFamily="34" charset="0"/>
                    <a:ea typeface="黑体" panose="02010609060101010101" pitchFamily="49" charset="-122"/>
                  </a:rPr>
                  <a:t>）时，动作值较大的代理将获得更大的奖励。相反，当曝光率较大时（例如，</a:t>
                </a:r>
                <a:r>
                  <a:rPr lang="en-US" altLang="zh-CN" dirty="0">
                    <a:latin typeface="Arial" panose="020B0604020202020204" pitchFamily="34" charset="0"/>
                    <a:ea typeface="黑体" panose="02010609060101010101" pitchFamily="49" charset="-122"/>
                  </a:rPr>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oMath>
                </a14:m>
                <a:r>
                  <a:rPr lang="en-US" altLang="zh-CN" dirty="0">
                    <a:latin typeface="Arial" panose="020B0604020202020204" pitchFamily="34" charset="0"/>
                    <a:ea typeface="黑体" panose="02010609060101010101" pitchFamily="49" charset="-122"/>
                  </a:rPr>
                  <a:t> = 1</a:t>
                </a:r>
                <a:r>
                  <a:rPr lang="zh-CN" altLang="en-US" dirty="0">
                    <a:latin typeface="Arial" panose="020B0604020202020204" pitchFamily="34" charset="0"/>
                    <a:ea typeface="黑体" panose="02010609060101010101" pitchFamily="49" charset="-122"/>
                  </a:rPr>
                  <a:t>），动作较大的代理将获得较小的奖励。</a:t>
                </a:r>
                <a:r>
                  <a:rPr lang="en-US" altLang="zh-CN" dirty="0">
                    <a:latin typeface="Arial" panose="020B0604020202020204" pitchFamily="34" charset="0"/>
                    <a:ea typeface="黑体" panose="02010609060101010101" pitchFamily="49" charset="-122"/>
                  </a:rPr>
                  <a:t>0.5 </a:t>
                </a:r>
                <a:r>
                  <a:rPr lang="zh-CN" altLang="en-US" dirty="0">
                    <a:latin typeface="Arial" panose="020B0604020202020204" pitchFamily="34" charset="0"/>
                    <a:ea typeface="黑体" panose="02010609060101010101" pitchFamily="49" charset="-122"/>
                  </a:rPr>
                  <a:t>是使奖励保持在合理范围内的偏移量。</a:t>
                </a:r>
                <a:r>
                  <a:rPr lang="zh-CN" altLang="en-US" dirty="0">
                    <a:solidFill>
                      <a:schemeClr val="accent1"/>
                    </a:solidFill>
                    <a:latin typeface="Arial" panose="020B0604020202020204" pitchFamily="34" charset="0"/>
                    <a:ea typeface="黑体" panose="02010609060101010101" pitchFamily="49" charset="-122"/>
                  </a:rPr>
                  <a:t>当剩余曝光率小的时候，就应该把</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比率调整的小一些，当剩余曝光率大的时候，就应该把</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比率调整的大一些。</a:t>
                </a:r>
                <a:endParaRPr lang="en-US" altLang="zh-CN" dirty="0">
                  <a:solidFill>
                    <a:schemeClr val="accent1"/>
                  </a:solidFill>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Coordination-Oriented Reward</a:t>
                </a:r>
                <a:r>
                  <a:rPr lang="zh-CN" altLang="en-US" dirty="0">
                    <a:latin typeface="Arial" panose="020B0604020202020204" pitchFamily="34" charset="0"/>
                    <a:ea typeface="黑体" panose="02010609060101010101" pitchFamily="49" charset="-122"/>
                  </a:rPr>
                  <a:t>：</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𝑎</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d>
                                      <m:dPr>
                                        <m:ctrlPr>
                                          <a:rPr lang="en-US" altLang="zh-CN" i="1">
                                            <a:latin typeface="Cambria Math" panose="02040503050406030204" pitchFamily="18" charset="0"/>
                                          </a:rPr>
                                        </m:ctrlPr>
                                      </m:dPr>
                                      <m:e>
                                        <m:r>
                                          <a:rPr lang="en-US" altLang="zh-CN" i="1">
                                            <a:latin typeface="Cambria Math" panose="02040503050406030204" pitchFamily="18" charset="0"/>
                                          </a:rPr>
                                          <m:t>1−</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𝑙</m:t>
                                            </m:r>
                                          </m:e>
                                          <m:sub>
                                            <m:r>
                                              <a:rPr lang="en-US" altLang="zh-CN" i="1">
                                                <a:latin typeface="Cambria Math" panose="02040503050406030204" pitchFamily="18" charset="0"/>
                                              </a:rPr>
                                              <m:t>𝑡</m:t>
                                            </m:r>
                                          </m:sub>
                                          <m:sup>
                                            <m:r>
                                              <a:rPr lang="en-US" altLang="zh-CN" i="1">
                                                <a:latin typeface="Cambria Math" panose="02040503050406030204" pitchFamily="18" charset="0"/>
                                              </a:rPr>
                                              <m:t>𝑖</m:t>
                                            </m:r>
                                          </m:sup>
                                        </m:sSubSup>
                                      </m:e>
                                    </m:d>
                                  </m:e>
                                </m:nary>
                              </m:den>
                            </m:f>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+0.5)</m:t>
                    </m:r>
                  </m:oMath>
                </a14:m>
                <a:r>
                  <a:rPr lang="zh-CN" altLang="en-US" dirty="0">
                    <a:latin typeface="Arial" panose="020B0604020202020204" pitchFamily="34" charset="0"/>
                    <a:ea typeface="黑体" panose="02010609060101010101" pitchFamily="49" charset="-122"/>
                  </a:rPr>
                  <a:t>，该奖励试图通过将动作与其他</a:t>
                </a:r>
                <a:r>
                  <a:rPr lang="en-US" altLang="zh-CN" dirty="0">
                    <a:latin typeface="Arial" panose="020B0604020202020204" pitchFamily="34" charset="0"/>
                    <a:ea typeface="黑体" panose="02010609060101010101" pitchFamily="49" charset="-122"/>
                  </a:rPr>
                  <a:t>agent</a:t>
                </a:r>
                <a:r>
                  <a:rPr lang="zh-CN" altLang="en-US" dirty="0">
                    <a:latin typeface="Arial" panose="020B0604020202020204" pitchFamily="34" charset="0"/>
                    <a:ea typeface="黑体" panose="02010609060101010101" pitchFamily="49" charset="-122"/>
                  </a:rPr>
                  <a:t>剩余曝光率的总和之间的比率与其他代理剩余曝光率的总和进行匹配来协调代理的动作。</a:t>
                </a:r>
                <a:r>
                  <a:rPr lang="zh-CN" altLang="en-US" dirty="0">
                    <a:solidFill>
                      <a:schemeClr val="accent1"/>
                    </a:solidFill>
                    <a:latin typeface="Arial" panose="020B0604020202020204" pitchFamily="34" charset="0"/>
                    <a:ea typeface="黑体" panose="02010609060101010101" pitchFamily="49" charset="-122"/>
                  </a:rPr>
                  <a:t>第</a:t>
                </a: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个广告的剩余曝光率少的时候，若别的广告剩余曝光率很多，第</a:t>
                </a:r>
                <a:r>
                  <a:rPr lang="en-US" altLang="zh-CN" dirty="0">
                    <a:solidFill>
                      <a:schemeClr val="accent1"/>
                    </a:solidFill>
                    <a:latin typeface="Arial" panose="020B0604020202020204" pitchFamily="34" charset="0"/>
                    <a:ea typeface="黑体" panose="02010609060101010101" pitchFamily="49" charset="-122"/>
                  </a:rPr>
                  <a:t>n</a:t>
                </a:r>
                <a:r>
                  <a:rPr lang="zh-CN" altLang="en-US" dirty="0">
                    <a:solidFill>
                      <a:schemeClr val="accent1"/>
                    </a:solidFill>
                    <a:latin typeface="Arial" panose="020B0604020202020204" pitchFamily="34" charset="0"/>
                    <a:ea typeface="黑体" panose="02010609060101010101" pitchFamily="49" charset="-122"/>
                  </a:rPr>
                  <a:t>个广告的</a:t>
                </a:r>
                <a:r>
                  <a:rPr lang="en-US" altLang="zh-CN" dirty="0">
                    <a:solidFill>
                      <a:schemeClr val="accent1"/>
                    </a:solidFill>
                    <a:latin typeface="Arial" panose="020B0604020202020204" pitchFamily="34" charset="0"/>
                    <a:ea typeface="黑体" panose="02010609060101010101" pitchFamily="49" charset="-122"/>
                  </a:rPr>
                  <a:t>display</a:t>
                </a:r>
                <a:r>
                  <a:rPr lang="zh-CN" altLang="en-US" dirty="0">
                    <a:solidFill>
                      <a:schemeClr val="accent1"/>
                    </a:solidFill>
                    <a:latin typeface="Arial" panose="020B0604020202020204" pitchFamily="34" charset="0"/>
                    <a:ea typeface="黑体" panose="02010609060101010101" pitchFamily="49" charset="-122"/>
                  </a:rPr>
                  <a:t>比率就要小，给别的广告更多曝光的机会。</a:t>
                </a:r>
                <a:endParaRPr lang="en-US" altLang="zh-CN" dirty="0">
                  <a:solidFill>
                    <a:schemeClr val="accent1"/>
                  </a:solidFill>
                  <a:latin typeface="Arial" panose="020B0604020202020204" pitchFamily="34" charset="0"/>
                  <a:ea typeface="黑体" panose="02010609060101010101" pitchFamily="49" charset="-122"/>
                </a:endParaRPr>
              </a:p>
              <a:p>
                <a:pPr lvl="1">
                  <a:lnSpc>
                    <a:spcPct val="160000"/>
                  </a:lnSpc>
                </a:pPr>
                <a:r>
                  <a:rPr lang="en-US" altLang="zh-CN" dirty="0">
                    <a:latin typeface="Arial" panose="020B0604020202020204" pitchFamily="34" charset="0"/>
                    <a:ea typeface="黑体" panose="02010609060101010101" pitchFamily="49" charset="-122"/>
                  </a:rPr>
                  <a:t>Temporal Reward</a:t>
                </a:r>
                <a:r>
                  <a:rPr lang="zh-CN" altLang="en-US" dirty="0">
                    <a:latin typeface="Arial" panose="020B0604020202020204" pitchFamily="34" charset="0"/>
                    <a:ea typeface="黑体" panose="02010609060101010101" pitchFamily="49" charset="-122"/>
                  </a:rPr>
                  <a:t>：其中</a:t>
                </a:r>
                <a:r>
                  <a:rPr lang="en-US" altLang="zh-CN" dirty="0">
                    <a:latin typeface="Arial" panose="020B0604020202020204" pitchFamily="34" charset="0"/>
                    <a:ea typeface="黑体" panose="02010609060101010101" pitchFamily="49" charset="-122"/>
                  </a:rPr>
                  <a:t>0.95</a:t>
                </a:r>
                <a:r>
                  <a:rPr lang="zh-CN" altLang="en-US" dirty="0">
                    <a:latin typeface="Arial" panose="020B0604020202020204" pitchFamily="34" charset="0"/>
                    <a:ea typeface="黑体" panose="02010609060101010101" pitchFamily="49" charset="-122"/>
                  </a:rPr>
                  <a:t>和</a:t>
                </a:r>
                <a:r>
                  <a:rPr lang="en-US" altLang="zh-CN" dirty="0">
                    <a:latin typeface="Arial" panose="020B0604020202020204" pitchFamily="34" charset="0"/>
                    <a:ea typeface="黑体" panose="02010609060101010101" pitchFamily="49" charset="-122"/>
                  </a:rPr>
                  <a:t>1.05</a:t>
                </a:r>
                <a:r>
                  <a:rPr lang="zh-CN" altLang="en-US" dirty="0">
                    <a:latin typeface="Arial" panose="020B0604020202020204" pitchFamily="34" charset="0"/>
                    <a:ea typeface="黑体" panose="02010609060101010101" pitchFamily="49" charset="-122"/>
                  </a:rPr>
                  <a:t>是交付不足和超额交付风险的松弛阈值，因为很难满足合同的确切需求。</a:t>
                </a:r>
                <a:endParaRPr lang="en-US" altLang="zh-CN" dirty="0">
                  <a:latin typeface="Arial" panose="020B0604020202020204" pitchFamily="34" charset="0"/>
                  <a:ea typeface="黑体" panose="02010609060101010101" pitchFamily="49" charset="-122"/>
                </a:endParaRPr>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xfrm>
                <a:off x="756314" y="1333046"/>
                <a:ext cx="10515600" cy="3372540"/>
              </a:xfrm>
              <a:blipFill>
                <a:blip r:embed="rId2"/>
                <a:stretch>
                  <a:fillRect l="-174" t="-831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2097799-1A33-EF86-DC64-CD440C3FBD33}"/>
              </a:ext>
            </a:extLst>
          </p:cNvPr>
          <p:cNvPicPr>
            <a:picLocks noChangeAspect="1"/>
          </p:cNvPicPr>
          <p:nvPr/>
        </p:nvPicPr>
        <p:blipFill>
          <a:blip r:embed="rId3"/>
          <a:stretch>
            <a:fillRect/>
          </a:stretch>
        </p:blipFill>
        <p:spPr>
          <a:xfrm>
            <a:off x="1079685" y="5039988"/>
            <a:ext cx="4625741" cy="1668925"/>
          </a:xfrm>
          <a:prstGeom prst="rect">
            <a:avLst/>
          </a:prstGeom>
        </p:spPr>
      </p:pic>
      <p:sp>
        <p:nvSpPr>
          <p:cNvPr id="6" name="文本框 5">
            <a:extLst>
              <a:ext uri="{FF2B5EF4-FFF2-40B4-BE49-F238E27FC236}">
                <a16:creationId xmlns:a16="http://schemas.microsoft.com/office/drawing/2014/main" id="{9AA74CFB-00AF-8D75-3552-1D70D98908F6}"/>
              </a:ext>
            </a:extLst>
          </p:cNvPr>
          <p:cNvSpPr txBox="1"/>
          <p:nvPr/>
        </p:nvSpPr>
        <p:spPr>
          <a:xfrm>
            <a:off x="5946911" y="5231585"/>
            <a:ext cx="5903844" cy="1477328"/>
          </a:xfrm>
          <a:prstGeom prst="rect">
            <a:avLst/>
          </a:prstGeom>
          <a:noFill/>
        </p:spPr>
        <p:txBody>
          <a:bodyPr wrap="square" rtlCol="0">
            <a:spAutoFit/>
          </a:bodyPr>
          <a:lstStyle/>
          <a:p>
            <a:r>
              <a:rPr lang="zh-CN" altLang="en-US" dirty="0"/>
              <a:t>从</a:t>
            </a:r>
            <a:r>
              <a:rPr lang="en-US" altLang="zh-CN" dirty="0"/>
              <a:t>0</a:t>
            </a:r>
            <a:r>
              <a:rPr lang="zh-CN" altLang="en-US" dirty="0"/>
              <a:t>时刻开始一直到目前为止：</a:t>
            </a:r>
            <a:endParaRPr lang="en-US" altLang="zh-CN" dirty="0"/>
          </a:p>
          <a:p>
            <a:r>
              <a:rPr lang="zh-CN" altLang="en-US" dirty="0"/>
              <a:t>正常交付，</a:t>
            </a:r>
            <a:r>
              <a:rPr lang="en-US" altLang="zh-CN" dirty="0"/>
              <a:t>reward</a:t>
            </a:r>
            <a:r>
              <a:rPr lang="zh-CN" altLang="en-US" dirty="0"/>
              <a:t>是正的</a:t>
            </a:r>
            <a:endParaRPr lang="en-US" altLang="zh-CN" dirty="0"/>
          </a:p>
          <a:p>
            <a:r>
              <a:rPr lang="zh-CN" altLang="en-US" dirty="0"/>
              <a:t>超额交付，</a:t>
            </a:r>
            <a:r>
              <a:rPr lang="en-US" altLang="zh-CN" dirty="0"/>
              <a:t>reward</a:t>
            </a:r>
            <a:r>
              <a:rPr lang="zh-CN" altLang="en-US" dirty="0"/>
              <a:t>计算额外交付的</a:t>
            </a:r>
            <a:endParaRPr lang="en-US" altLang="zh-CN" dirty="0"/>
          </a:p>
          <a:p>
            <a:r>
              <a:rPr lang="zh-CN" altLang="en-US" dirty="0"/>
              <a:t>交付不足且小于一半的，</a:t>
            </a:r>
            <a:r>
              <a:rPr lang="en-US" altLang="zh-CN" dirty="0"/>
              <a:t>reward</a:t>
            </a:r>
            <a:r>
              <a:rPr lang="zh-CN" altLang="en-US" dirty="0"/>
              <a:t>是负的</a:t>
            </a:r>
            <a:endParaRPr lang="en-US" altLang="zh-CN" dirty="0"/>
          </a:p>
          <a:p>
            <a:r>
              <a:rPr lang="zh-CN" altLang="en-US" dirty="0"/>
              <a:t>交付不足，但是大部分都交付了，</a:t>
            </a:r>
            <a:r>
              <a:rPr lang="en-US" altLang="zh-CN" dirty="0"/>
              <a:t>reward</a:t>
            </a:r>
            <a:r>
              <a:rPr lang="zh-CN" altLang="en-US" dirty="0"/>
              <a:t>是负的</a:t>
            </a:r>
          </a:p>
        </p:txBody>
      </p:sp>
      <p:sp>
        <p:nvSpPr>
          <p:cNvPr id="7" name="矩形 6">
            <a:extLst>
              <a:ext uri="{FF2B5EF4-FFF2-40B4-BE49-F238E27FC236}">
                <a16:creationId xmlns:a16="http://schemas.microsoft.com/office/drawing/2014/main" id="{4CD5AD25-7927-F897-F25F-72EA0295BC22}"/>
              </a:ext>
            </a:extLst>
          </p:cNvPr>
          <p:cNvSpPr/>
          <p:nvPr/>
        </p:nvSpPr>
        <p:spPr>
          <a:xfrm>
            <a:off x="4696635" y="1794770"/>
            <a:ext cx="6417141"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rPr>
              <a:t>论文没说这三个部分怎么结合在一起的，个人理解加起来就行</a:t>
            </a:r>
          </a:p>
        </p:txBody>
      </p:sp>
    </p:spTree>
    <p:extLst>
      <p:ext uri="{BB962C8B-B14F-4D97-AF65-F5344CB8AC3E}">
        <p14:creationId xmlns:p14="http://schemas.microsoft.com/office/powerpoint/2010/main" val="2913251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3442"/>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objective function</a:t>
            </a:r>
            <a:endParaRPr lang="zh-CN" altLang="en-US" b="1" dirty="0">
              <a:solidFill>
                <a:schemeClr val="accent1"/>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2F77B8CD-E58B-7C3B-EF7E-C04D4DE7D526}"/>
              </a:ext>
            </a:extLst>
          </p:cNvPr>
          <p:cNvPicPr>
            <a:picLocks noChangeAspect="1"/>
          </p:cNvPicPr>
          <p:nvPr/>
        </p:nvPicPr>
        <p:blipFill>
          <a:blip r:embed="rId2"/>
          <a:stretch>
            <a:fillRect/>
          </a:stretch>
        </p:blipFill>
        <p:spPr>
          <a:xfrm>
            <a:off x="3378161" y="1129820"/>
            <a:ext cx="5381318" cy="972624"/>
          </a:xfrm>
          <a:prstGeom prst="rect">
            <a:avLst/>
          </a:prstGeom>
        </p:spPr>
      </p:pic>
      <p:pic>
        <p:nvPicPr>
          <p:cNvPr id="9" name="图片 8">
            <a:extLst>
              <a:ext uri="{FF2B5EF4-FFF2-40B4-BE49-F238E27FC236}">
                <a16:creationId xmlns:a16="http://schemas.microsoft.com/office/drawing/2014/main" id="{81E65C0E-070A-8A85-D896-63661F81DEF6}"/>
              </a:ext>
            </a:extLst>
          </p:cNvPr>
          <p:cNvPicPr>
            <a:picLocks noChangeAspect="1"/>
          </p:cNvPicPr>
          <p:nvPr/>
        </p:nvPicPr>
        <p:blipFill>
          <a:blip r:embed="rId3"/>
          <a:stretch>
            <a:fillRect/>
          </a:stretch>
        </p:blipFill>
        <p:spPr>
          <a:xfrm>
            <a:off x="3206006" y="2228642"/>
            <a:ext cx="5725628" cy="959471"/>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851C207-B771-6DF0-5868-A33E7951B690}"/>
                  </a:ext>
                </a:extLst>
              </p:cNvPr>
              <p:cNvSpPr txBox="1"/>
              <p:nvPr/>
            </p:nvSpPr>
            <p:spPr>
              <a:xfrm>
                <a:off x="9085447" y="2301235"/>
                <a:ext cx="1729244" cy="753796"/>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𝑟</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𝑡</m:t>
                          </m:r>
                        </m:sub>
                        <m:sup>
                          <m:r>
                            <a:rPr lang="en-US" altLang="zh-CN">
                              <a:latin typeface="Cambria Math" panose="02040503050406030204" pitchFamily="18" charset="0"/>
                            </a:rPr>
                            <m:t>𝑡</m:t>
                          </m:r>
                          <m:r>
                            <a:rPr lang="en-US" altLang="zh-CN">
                              <a:latin typeface="Cambria Math" panose="02040503050406030204" pitchFamily="18" charset="0"/>
                            </a:rPr>
                            <m:t>+</m:t>
                          </m:r>
                          <m:r>
                            <a:rPr lang="en-US" altLang="zh-CN">
                              <a:latin typeface="Cambria Math" panose="02040503050406030204" pitchFamily="18" charset="0"/>
                            </a:rPr>
                            <m:t>𝑉</m:t>
                          </m:r>
                        </m:sup>
                        <m:e>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𝑟</m:t>
                              </m:r>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e>
                      </m:nary>
                    </m:oMath>
                  </m:oMathPara>
                </a14:m>
                <a:endParaRPr lang="zh-CN" altLang="en-US" dirty="0"/>
              </a:p>
            </p:txBody>
          </p:sp>
        </mc:Choice>
        <mc:Fallback xmlns="">
          <p:sp>
            <p:nvSpPr>
              <p:cNvPr id="17" name="文本框 16">
                <a:extLst>
                  <a:ext uri="{FF2B5EF4-FFF2-40B4-BE49-F238E27FC236}">
                    <a16:creationId xmlns:a16="http://schemas.microsoft.com/office/drawing/2014/main" id="{0851C207-B771-6DF0-5868-A33E7951B690}"/>
                  </a:ext>
                </a:extLst>
              </p:cNvPr>
              <p:cNvSpPr txBox="1">
                <a:spLocks noRot="1" noChangeAspect="1" noMove="1" noResize="1" noEditPoints="1" noAdjustHandles="1" noChangeArrowheads="1" noChangeShapeType="1" noTextEdit="1"/>
              </p:cNvSpPr>
              <p:nvPr/>
            </p:nvSpPr>
            <p:spPr>
              <a:xfrm>
                <a:off x="9085447" y="2301235"/>
                <a:ext cx="1729244" cy="753796"/>
              </a:xfrm>
              <a:prstGeom prst="rect">
                <a:avLst/>
              </a:prstGeom>
              <a:blipFill>
                <a:blip r:embed="rId4"/>
                <a:stretch>
                  <a:fillRect/>
                </a:stretch>
              </a:blipFill>
              <a:ln w="22225">
                <a:solidFill>
                  <a:schemeClr val="accent1"/>
                </a:solidFill>
              </a:ln>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F60A462B-AC68-3E78-51C2-2C0FBCF4DB38}"/>
              </a:ext>
            </a:extLst>
          </p:cNvPr>
          <p:cNvPicPr>
            <a:picLocks noChangeAspect="1"/>
          </p:cNvPicPr>
          <p:nvPr/>
        </p:nvPicPr>
        <p:blipFill>
          <a:blip r:embed="rId5"/>
          <a:stretch>
            <a:fillRect/>
          </a:stretch>
        </p:blipFill>
        <p:spPr>
          <a:xfrm>
            <a:off x="4921415" y="3268100"/>
            <a:ext cx="3184302" cy="235874"/>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48DB057-AF19-476A-4B84-0D7F04344A10}"/>
                  </a:ext>
                </a:extLst>
              </p:cNvPr>
              <p:cNvSpPr txBox="1"/>
              <p:nvPr/>
            </p:nvSpPr>
            <p:spPr>
              <a:xfrm>
                <a:off x="4921415" y="3613088"/>
                <a:ext cx="5099153" cy="3522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zh-CN" altLang="en-US" sz="1400" i="1" smtClean="0">
                              <a:latin typeface="Cambria Math" panose="02040503050406030204" pitchFamily="18" charset="0"/>
                            </a:rPr>
                            <m:t>𝛾</m:t>
                          </m:r>
                        </m:e>
                        <m:sup>
                          <m:r>
                            <a:rPr lang="en-US" altLang="zh-CN" sz="1400" b="0" i="1" smtClean="0">
                              <a:latin typeface="Cambria Math" panose="02040503050406030204" pitchFamily="18" charset="0"/>
                            </a:rPr>
                            <m:t>1</m:t>
                          </m:r>
                        </m:sup>
                      </m:sSup>
                      <m:r>
                        <a:rPr lang="en-US" altLang="zh-CN" sz="140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𝑟</m:t>
                              </m:r>
                            </m:e>
                            <m:sub>
                              <m:r>
                                <a:rPr lang="en-US" altLang="zh-CN" sz="1400" b="0" i="1" smtClean="0">
                                  <a:latin typeface="Cambria Math" panose="02040503050406030204" pitchFamily="18" charset="0"/>
                                  <a:ea typeface="Cambria Math" panose="02040503050406030204" pitchFamily="18" charset="0"/>
                                </a:rPr>
                                <m:t>1</m:t>
                              </m:r>
                            </m:sub>
                            <m:sup>
                              <m:r>
                                <a:rPr lang="en-US" altLang="zh-CN" sz="1400" b="0" i="1" smtClean="0">
                                  <a:latin typeface="Cambria Math" panose="02040503050406030204" pitchFamily="18" charset="0"/>
                                  <a:ea typeface="Cambria Math" panose="02040503050406030204" pitchFamily="18" charset="0"/>
                                </a:rPr>
                                <m:t>𝑛</m:t>
                              </m:r>
                            </m:sup>
                          </m:sSubSup>
                          <m:r>
                            <a:rPr lang="en-US" altLang="zh-CN" sz="1400" b="0" i="1" smtClean="0">
                              <a:latin typeface="Cambria Math" panose="02040503050406030204" pitchFamily="18" charset="0"/>
                              <a:ea typeface="Cambria Math" panose="02040503050406030204" pitchFamily="18" charset="0"/>
                            </a:rPr>
                            <m:t>+</m:t>
                          </m:r>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𝑟</m:t>
                              </m:r>
                            </m:e>
                            <m:sub>
                              <m:r>
                                <a:rPr lang="en-US" altLang="zh-CN" sz="1400" b="0" i="1" smtClean="0">
                                  <a:latin typeface="Cambria Math" panose="02040503050406030204" pitchFamily="18" charset="0"/>
                                  <a:ea typeface="Cambria Math" panose="02040503050406030204" pitchFamily="18" charset="0"/>
                                </a:rPr>
                                <m:t>1+</m:t>
                              </m:r>
                              <m:r>
                                <a:rPr lang="en-US" altLang="zh-CN" sz="1400" b="0" i="1" smtClean="0">
                                  <a:latin typeface="Cambria Math" panose="02040503050406030204" pitchFamily="18" charset="0"/>
                                  <a:ea typeface="Cambria Math" panose="02040503050406030204" pitchFamily="18" charset="0"/>
                                </a:rPr>
                                <m:t>𝑉</m:t>
                              </m:r>
                            </m:sub>
                            <m:sup>
                              <m:r>
                                <a:rPr lang="en-US" altLang="zh-CN" sz="1400" b="0" i="1" smtClean="0">
                                  <a:latin typeface="Cambria Math" panose="02040503050406030204" pitchFamily="18" charset="0"/>
                                  <a:ea typeface="Cambria Math" panose="02040503050406030204" pitchFamily="18" charset="0"/>
                                </a:rPr>
                                <m:t>𝑛</m:t>
                              </m:r>
                            </m:sup>
                          </m:sSubSup>
                          <m:r>
                            <a:rPr lang="en-US" altLang="zh-CN" sz="1400" b="0" i="1" smtClean="0">
                              <a:latin typeface="Cambria Math" panose="02040503050406030204" pitchFamily="18" charset="0"/>
                              <a:ea typeface="Cambria Math" panose="02040503050406030204" pitchFamily="18" charset="0"/>
                            </a:rPr>
                            <m:t>+⋯+</m:t>
                          </m:r>
                          <m:sSubSup>
                            <m:sSubSupPr>
                              <m:ctrlPr>
                                <a:rPr lang="en-US" altLang="zh-CN" sz="1400" b="0" i="1" smtClean="0">
                                  <a:latin typeface="Cambria Math" panose="02040503050406030204" pitchFamily="18" charset="0"/>
                                  <a:ea typeface="Cambria Math" panose="02040503050406030204" pitchFamily="18" charset="0"/>
                                </a:rPr>
                              </m:ctrlPr>
                            </m:sSubSupPr>
                            <m:e>
                              <m:r>
                                <a:rPr lang="en-US" altLang="zh-CN" sz="1400" b="0" i="1" smtClean="0">
                                  <a:latin typeface="Cambria Math" panose="02040503050406030204" pitchFamily="18" charset="0"/>
                                  <a:ea typeface="Cambria Math" panose="02040503050406030204" pitchFamily="18" charset="0"/>
                                </a:rPr>
                                <m:t>𝑟</m:t>
                              </m:r>
                            </m:e>
                            <m:sub>
                              <m:r>
                                <a:rPr lang="en-US" altLang="zh-CN" sz="1400" b="0" i="1" smtClean="0">
                                  <a:latin typeface="Cambria Math" panose="02040503050406030204" pitchFamily="18" charset="0"/>
                                  <a:ea typeface="Cambria Math" panose="02040503050406030204" pitchFamily="18" charset="0"/>
                                </a:rPr>
                                <m:t>1+</m:t>
                              </m:r>
                              <m:d>
                                <m:dPr>
                                  <m:begChr m:val="⌊"/>
                                  <m:endChr m:val="⌋"/>
                                  <m:ctrlPr>
                                    <a:rPr lang="en-US" altLang="zh-CN" sz="1400" b="0" i="1" smtClean="0">
                                      <a:latin typeface="Cambria Math" panose="02040503050406030204" pitchFamily="18" charset="0"/>
                                      <a:ea typeface="Cambria Math" panose="02040503050406030204" pitchFamily="18" charset="0"/>
                                    </a:rPr>
                                  </m:ctrlPr>
                                </m:dPr>
                                <m:e>
                                  <m:f>
                                    <m:fPr>
                                      <m:ctrlPr>
                                        <a:rPr lang="en-US" altLang="zh-CN" sz="1400" b="0" i="1" smtClean="0">
                                          <a:latin typeface="Cambria Math" panose="02040503050406030204" pitchFamily="18" charset="0"/>
                                          <a:ea typeface="Cambria Math" panose="02040503050406030204" pitchFamily="18" charset="0"/>
                                        </a:rPr>
                                      </m:ctrlPr>
                                    </m:fPr>
                                    <m:num>
                                      <m:r>
                                        <a:rPr lang="en-US" altLang="zh-CN" sz="1400" b="0" i="1" smtClean="0">
                                          <a:latin typeface="Cambria Math" panose="02040503050406030204" pitchFamily="18" charset="0"/>
                                          <a:ea typeface="Cambria Math" panose="02040503050406030204" pitchFamily="18" charset="0"/>
                                        </a:rPr>
                                        <m:t>𝑇</m:t>
                                      </m:r>
                                    </m:num>
                                    <m:den>
                                      <m:r>
                                        <a:rPr lang="en-US" altLang="zh-CN" sz="1400" b="0" i="1" smtClean="0">
                                          <a:latin typeface="Cambria Math" panose="02040503050406030204" pitchFamily="18" charset="0"/>
                                          <a:ea typeface="Cambria Math" panose="02040503050406030204" pitchFamily="18" charset="0"/>
                                        </a:rPr>
                                        <m:t>𝑉</m:t>
                                      </m:r>
                                    </m:den>
                                  </m:f>
                                </m:e>
                              </m:d>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𝑉</m:t>
                              </m:r>
                            </m:sub>
                            <m:sup>
                              <m:r>
                                <a:rPr lang="en-US" altLang="zh-CN" sz="1400" b="0" i="1" smtClean="0">
                                  <a:latin typeface="Cambria Math" panose="02040503050406030204" pitchFamily="18" charset="0"/>
                                  <a:ea typeface="Cambria Math" panose="02040503050406030204" pitchFamily="18" charset="0"/>
                                </a:rPr>
                                <m:t>𝑛</m:t>
                              </m:r>
                            </m:sup>
                          </m:sSubSup>
                        </m:e>
                      </m:d>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zh-CN" altLang="en-US" sz="1400" b="0" i="1" smtClean="0">
                              <a:latin typeface="Cambria Math" panose="02040503050406030204" pitchFamily="18" charset="0"/>
                              <a:ea typeface="Cambria Math" panose="02040503050406030204" pitchFamily="18" charset="0"/>
                            </a:rPr>
                            <m:t>𝛾</m:t>
                          </m:r>
                        </m:e>
                        <m:sup>
                          <m:r>
                            <a:rPr lang="en-US" altLang="zh-CN" sz="1400" b="0" i="1" smtClean="0">
                              <a:latin typeface="Cambria Math" panose="02040503050406030204" pitchFamily="18" charset="0"/>
                              <a:ea typeface="Cambria Math" panose="02040503050406030204" pitchFamily="18" charset="0"/>
                            </a:rPr>
                            <m:t>1+</m:t>
                          </m:r>
                          <m:r>
                            <a:rPr lang="en-US" altLang="zh-CN" sz="1400" b="0" i="1" smtClean="0">
                              <a:latin typeface="Cambria Math" panose="02040503050406030204" pitchFamily="18" charset="0"/>
                              <a:ea typeface="Cambria Math" panose="02040503050406030204" pitchFamily="18" charset="0"/>
                            </a:rPr>
                            <m:t>𝑉</m:t>
                          </m:r>
                        </m:sup>
                      </m:sSup>
                      <m:r>
                        <a:rPr lang="en-US" altLang="zh-CN" sz="1400" b="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1+</m:t>
                              </m:r>
                              <m:r>
                                <a:rPr lang="en-US" altLang="zh-CN" sz="1400" i="1">
                                  <a:latin typeface="Cambria Math" panose="02040503050406030204" pitchFamily="18" charset="0"/>
                                  <a:ea typeface="Cambria Math" panose="02040503050406030204" pitchFamily="18" charset="0"/>
                                </a:rPr>
                                <m:t>𝑉</m:t>
                              </m:r>
                            </m:sub>
                            <m:sup>
                              <m:r>
                                <a:rPr lang="en-US" altLang="zh-CN" sz="1400" i="1">
                                  <a:latin typeface="Cambria Math" panose="02040503050406030204" pitchFamily="18" charset="0"/>
                                  <a:ea typeface="Cambria Math" panose="02040503050406030204" pitchFamily="18" charset="0"/>
                                </a:rPr>
                                <m:t>𝑛</m:t>
                              </m:r>
                            </m:sup>
                          </m:sSubSup>
                          <m:r>
                            <a:rPr lang="en-US" altLang="zh-CN" sz="1400" i="1">
                              <a:latin typeface="Cambria Math" panose="02040503050406030204" pitchFamily="18" charset="0"/>
                              <a:ea typeface="Cambria Math" panose="02040503050406030204" pitchFamily="18" charset="0"/>
                            </a:rPr>
                            <m:t>+⋯+</m:t>
                          </m:r>
                          <m:sSubSup>
                            <m:sSubSupPr>
                              <m:ctrlPr>
                                <a:rPr lang="en-US" altLang="zh-CN" sz="1400" i="1">
                                  <a:latin typeface="Cambria Math" panose="02040503050406030204" pitchFamily="18" charset="0"/>
                                  <a:ea typeface="Cambria Math" panose="02040503050406030204" pitchFamily="18" charset="0"/>
                                </a:rPr>
                              </m:ctrlPr>
                            </m:sSubSup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1+</m:t>
                              </m:r>
                              <m:d>
                                <m:dPr>
                                  <m:begChr m:val="⌊"/>
                                  <m:endChr m:val="⌋"/>
                                  <m:ctrlPr>
                                    <a:rPr lang="en-US" altLang="zh-CN" sz="1400" i="1">
                                      <a:latin typeface="Cambria Math" panose="02040503050406030204" pitchFamily="18" charset="0"/>
                                      <a:ea typeface="Cambria Math" panose="02040503050406030204" pitchFamily="18" charset="0"/>
                                    </a:rPr>
                                  </m:ctrlPr>
                                </m:dPr>
                                <m:e>
                                  <m:f>
                                    <m:fPr>
                                      <m:ctrlPr>
                                        <a:rPr lang="en-US" altLang="zh-CN" sz="1400" i="1">
                                          <a:latin typeface="Cambria Math" panose="02040503050406030204" pitchFamily="18" charset="0"/>
                                          <a:ea typeface="Cambria Math" panose="02040503050406030204" pitchFamily="18" charset="0"/>
                                        </a:rPr>
                                      </m:ctrlPr>
                                    </m:fPr>
                                    <m:num>
                                      <m:r>
                                        <a:rPr lang="en-US" altLang="zh-CN" sz="1400" i="1">
                                          <a:latin typeface="Cambria Math" panose="02040503050406030204" pitchFamily="18" charset="0"/>
                                          <a:ea typeface="Cambria Math" panose="02040503050406030204" pitchFamily="18" charset="0"/>
                                        </a:rPr>
                                        <m:t>𝑇</m:t>
                                      </m:r>
                                    </m:num>
                                    <m:den>
                                      <m:r>
                                        <a:rPr lang="en-US" altLang="zh-CN" sz="1400" i="1">
                                          <a:latin typeface="Cambria Math" panose="02040503050406030204" pitchFamily="18" charset="0"/>
                                          <a:ea typeface="Cambria Math" panose="02040503050406030204" pitchFamily="18" charset="0"/>
                                        </a:rPr>
                                        <m:t>𝑉</m:t>
                                      </m:r>
                                    </m:den>
                                  </m:f>
                                </m:e>
                              </m:d>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𝑉</m:t>
                              </m:r>
                            </m:sub>
                            <m:sup>
                              <m:r>
                                <a:rPr lang="en-US" altLang="zh-CN" sz="1400" i="1">
                                  <a:latin typeface="Cambria Math" panose="02040503050406030204" pitchFamily="18" charset="0"/>
                                  <a:ea typeface="Cambria Math" panose="02040503050406030204" pitchFamily="18" charset="0"/>
                                </a:rPr>
                                <m:t>𝑛</m:t>
                              </m:r>
                            </m:sup>
                          </m:sSubSup>
                        </m:e>
                      </m:d>
                      <m:r>
                        <a:rPr lang="en-US" altLang="zh-CN" sz="1400" b="0" i="1" smtClean="0">
                          <a:latin typeface="Cambria Math" panose="02040503050406030204" pitchFamily="18" charset="0"/>
                          <a:ea typeface="Cambria Math" panose="02040503050406030204" pitchFamily="18" charset="0"/>
                        </a:rPr>
                        <m:t>+⋯</m:t>
                      </m:r>
                    </m:oMath>
                  </m:oMathPara>
                </a14:m>
                <a:endParaRPr lang="zh-CN" altLang="en-US" sz="1400" dirty="0"/>
              </a:p>
            </p:txBody>
          </p:sp>
        </mc:Choice>
        <mc:Fallback xmlns="">
          <p:sp>
            <p:nvSpPr>
              <p:cNvPr id="23" name="文本框 22">
                <a:extLst>
                  <a:ext uri="{FF2B5EF4-FFF2-40B4-BE49-F238E27FC236}">
                    <a16:creationId xmlns:a16="http://schemas.microsoft.com/office/drawing/2014/main" id="{B48DB057-AF19-476A-4B84-0D7F04344A10}"/>
                  </a:ext>
                </a:extLst>
              </p:cNvPr>
              <p:cNvSpPr txBox="1">
                <a:spLocks noRot="1" noChangeAspect="1" noMove="1" noResize="1" noEditPoints="1" noAdjustHandles="1" noChangeArrowheads="1" noChangeShapeType="1" noTextEdit="1"/>
              </p:cNvSpPr>
              <p:nvPr/>
            </p:nvSpPr>
            <p:spPr>
              <a:xfrm>
                <a:off x="4921415" y="3613088"/>
                <a:ext cx="5099153" cy="352276"/>
              </a:xfrm>
              <a:prstGeom prst="rect">
                <a:avLst/>
              </a:prstGeom>
              <a:blipFill>
                <a:blip r:embed="rId6"/>
                <a:stretch>
                  <a:fillRect l="-239" b="-12281"/>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B7D7A9E3-10AE-7941-8D10-88794C6BA64D}"/>
              </a:ext>
            </a:extLst>
          </p:cNvPr>
          <p:cNvSpPr txBox="1"/>
          <p:nvPr/>
        </p:nvSpPr>
        <p:spPr>
          <a:xfrm>
            <a:off x="5950558" y="4021163"/>
            <a:ext cx="2719116"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决定未来奖励重要性的折扣因子</a:t>
            </a:r>
          </a:p>
        </p:txBody>
      </p:sp>
      <p:sp>
        <p:nvSpPr>
          <p:cNvPr id="4" name="文本框 3">
            <a:extLst>
              <a:ext uri="{FF2B5EF4-FFF2-40B4-BE49-F238E27FC236}">
                <a16:creationId xmlns:a16="http://schemas.microsoft.com/office/drawing/2014/main" id="{81BCBF81-0047-2999-2AD3-6F2DFC8FEB5A}"/>
              </a:ext>
            </a:extLst>
          </p:cNvPr>
          <p:cNvSpPr txBox="1"/>
          <p:nvPr/>
        </p:nvSpPr>
        <p:spPr>
          <a:xfrm>
            <a:off x="942844" y="1391082"/>
            <a:ext cx="1729244" cy="134504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manager policy：最大化所有</a:t>
            </a:r>
            <a:r>
              <a:rPr lang="en-US" altLang="zh-CN" dirty="0"/>
              <a:t>agent</a:t>
            </a:r>
            <a:r>
              <a:rPr lang="zh-CN" altLang="en-US" dirty="0"/>
              <a:t>的累积回报，每隔</a:t>
            </a:r>
            <a:r>
              <a:rPr lang="en-US" altLang="zh-CN" dirty="0"/>
              <a:t>V</a:t>
            </a:r>
            <a:r>
              <a:rPr lang="zh-CN" altLang="en-US" dirty="0"/>
              <a:t>个时间步</a:t>
            </a:r>
          </a:p>
        </p:txBody>
      </p:sp>
      <p:sp>
        <p:nvSpPr>
          <p:cNvPr id="5" name="文本框 4">
            <a:extLst>
              <a:ext uri="{FF2B5EF4-FFF2-40B4-BE49-F238E27FC236}">
                <a16:creationId xmlns:a16="http://schemas.microsoft.com/office/drawing/2014/main" id="{1A99F39C-E426-12BB-AA7F-92EAA95490A8}"/>
              </a:ext>
            </a:extLst>
          </p:cNvPr>
          <p:cNvSpPr txBox="1"/>
          <p:nvPr/>
        </p:nvSpPr>
        <p:spPr>
          <a:xfrm>
            <a:off x="942844" y="2872595"/>
            <a:ext cx="1729244" cy="1343125"/>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manager policy：目标是为每个广告选择一系列子策略来完成广告合同</a:t>
            </a:r>
          </a:p>
        </p:txBody>
      </p:sp>
      <p:grpSp>
        <p:nvGrpSpPr>
          <p:cNvPr id="10" name="组合 9">
            <a:extLst>
              <a:ext uri="{FF2B5EF4-FFF2-40B4-BE49-F238E27FC236}">
                <a16:creationId xmlns:a16="http://schemas.microsoft.com/office/drawing/2014/main" id="{89D80F9A-D1D0-3625-E8C4-51B98187DF1F}"/>
              </a:ext>
            </a:extLst>
          </p:cNvPr>
          <p:cNvGrpSpPr/>
          <p:nvPr/>
        </p:nvGrpSpPr>
        <p:grpSpPr>
          <a:xfrm>
            <a:off x="759841" y="4549155"/>
            <a:ext cx="10617958" cy="2052984"/>
            <a:chOff x="675564" y="4566180"/>
            <a:chExt cx="10617958" cy="2052984"/>
          </a:xfrm>
        </p:grpSpPr>
        <p:sp>
          <p:nvSpPr>
            <p:cNvPr id="8" name="矩形: 圆角 7">
              <a:extLst>
                <a:ext uri="{FF2B5EF4-FFF2-40B4-BE49-F238E27FC236}">
                  <a16:creationId xmlns:a16="http://schemas.microsoft.com/office/drawing/2014/main" id="{75794CD9-AAD5-A152-CD8D-CA0A0797E551}"/>
                </a:ext>
              </a:extLst>
            </p:cNvPr>
            <p:cNvSpPr/>
            <p:nvPr/>
          </p:nvSpPr>
          <p:spPr>
            <a:xfrm>
              <a:off x="675564" y="4566180"/>
              <a:ext cx="10617958" cy="2052984"/>
            </a:xfrm>
            <a:prstGeom prst="round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9B40A70F-A120-4621-EF0D-90B32F458553}"/>
                </a:ext>
              </a:extLst>
            </p:cNvPr>
            <p:cNvPicPr>
              <a:picLocks noChangeAspect="1"/>
            </p:cNvPicPr>
            <p:nvPr/>
          </p:nvPicPr>
          <p:blipFill>
            <a:blip r:embed="rId7"/>
            <a:stretch>
              <a:fillRect/>
            </a:stretch>
          </p:blipFill>
          <p:spPr>
            <a:xfrm>
              <a:off x="838200" y="5168614"/>
              <a:ext cx="4894149" cy="924070"/>
            </a:xfrm>
            <a:prstGeom prst="rect">
              <a:avLst/>
            </a:prstGeom>
          </p:spPr>
        </p:pic>
        <p:pic>
          <p:nvPicPr>
            <p:cNvPr id="29" name="图片 28">
              <a:extLst>
                <a:ext uri="{FF2B5EF4-FFF2-40B4-BE49-F238E27FC236}">
                  <a16:creationId xmlns:a16="http://schemas.microsoft.com/office/drawing/2014/main" id="{15D04B9C-8910-C618-FB7F-2936C9877464}"/>
                </a:ext>
              </a:extLst>
            </p:cNvPr>
            <p:cNvPicPr>
              <a:picLocks noChangeAspect="1"/>
            </p:cNvPicPr>
            <p:nvPr/>
          </p:nvPicPr>
          <p:blipFill>
            <a:blip r:embed="rId8"/>
            <a:stretch>
              <a:fillRect/>
            </a:stretch>
          </p:blipFill>
          <p:spPr>
            <a:xfrm>
              <a:off x="6459653" y="5113331"/>
              <a:ext cx="4420042" cy="979353"/>
            </a:xfrm>
            <a:prstGeom prst="rect">
              <a:avLst/>
            </a:prstGeom>
          </p:spPr>
        </p:pic>
        <p:sp>
          <p:nvSpPr>
            <p:cNvPr id="31" name="文本框 30">
              <a:extLst>
                <a:ext uri="{FF2B5EF4-FFF2-40B4-BE49-F238E27FC236}">
                  <a16:creationId xmlns:a16="http://schemas.microsoft.com/office/drawing/2014/main" id="{914F4665-55BA-47AB-0B08-F18A44F828D0}"/>
                </a:ext>
              </a:extLst>
            </p:cNvPr>
            <p:cNvSpPr txBox="1"/>
            <p:nvPr/>
          </p:nvSpPr>
          <p:spPr>
            <a:xfrm>
              <a:off x="2486538" y="6148606"/>
              <a:ext cx="1526699"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Actor</a:t>
              </a:r>
              <a:r>
                <a:rPr lang="zh-CN" altLang="en-US" dirty="0"/>
                <a:t>：策略梯度 </a:t>
              </a:r>
            </a:p>
          </p:txBody>
        </p:sp>
        <p:sp>
          <p:nvSpPr>
            <p:cNvPr id="32" name="文本框 31">
              <a:extLst>
                <a:ext uri="{FF2B5EF4-FFF2-40B4-BE49-F238E27FC236}">
                  <a16:creationId xmlns:a16="http://schemas.microsoft.com/office/drawing/2014/main" id="{BD4F3E74-5E6B-F20F-1CC5-23D596AB5EB6}"/>
                </a:ext>
              </a:extLst>
            </p:cNvPr>
            <p:cNvSpPr txBox="1"/>
            <p:nvPr/>
          </p:nvSpPr>
          <p:spPr>
            <a:xfrm>
              <a:off x="8272800" y="6148606"/>
              <a:ext cx="1456740"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Critic</a:t>
              </a:r>
              <a:r>
                <a:rPr lang="zh-CN" altLang="en-US" dirty="0"/>
                <a:t>：</a:t>
              </a:r>
              <a:r>
                <a:rPr lang="en-US" altLang="zh-CN" dirty="0"/>
                <a:t>TD loss</a:t>
              </a:r>
              <a:endParaRPr lang="zh-CN" altLang="en-US" dirty="0"/>
            </a:p>
          </p:txBody>
        </p:sp>
        <p:sp>
          <p:nvSpPr>
            <p:cNvPr id="6" name="文本框 5">
              <a:extLst>
                <a:ext uri="{FF2B5EF4-FFF2-40B4-BE49-F238E27FC236}">
                  <a16:creationId xmlns:a16="http://schemas.microsoft.com/office/drawing/2014/main" id="{29C20613-E3BE-15A7-09FA-AA9324A3DCE7}"/>
                </a:ext>
              </a:extLst>
            </p:cNvPr>
            <p:cNvSpPr txBox="1"/>
            <p:nvPr/>
          </p:nvSpPr>
          <p:spPr>
            <a:xfrm>
              <a:off x="959839" y="4739703"/>
              <a:ext cx="1526699"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用</a:t>
              </a:r>
              <a:r>
                <a:rPr lang="en-US" altLang="zh-CN" dirty="0"/>
                <a:t>DDPG</a:t>
              </a:r>
              <a:r>
                <a:rPr lang="zh-CN" altLang="en-US" dirty="0"/>
                <a:t>训练</a:t>
              </a:r>
            </a:p>
          </p:txBody>
        </p:sp>
      </p:grpSp>
    </p:spTree>
    <p:extLst>
      <p:ext uri="{BB962C8B-B14F-4D97-AF65-F5344CB8AC3E}">
        <p14:creationId xmlns:p14="http://schemas.microsoft.com/office/powerpoint/2010/main" val="3939560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7B8CD-E58B-7C3B-EF7E-C04D4DE7D526}"/>
              </a:ext>
            </a:extLst>
          </p:cNvPr>
          <p:cNvPicPr>
            <a:picLocks noChangeAspect="1"/>
          </p:cNvPicPr>
          <p:nvPr/>
        </p:nvPicPr>
        <p:blipFill>
          <a:blip r:embed="rId2"/>
          <a:stretch>
            <a:fillRect/>
          </a:stretch>
        </p:blipFill>
        <p:spPr>
          <a:xfrm>
            <a:off x="4238720" y="1337784"/>
            <a:ext cx="3746097" cy="677073"/>
          </a:xfrm>
          <a:prstGeom prst="rect">
            <a:avLst/>
          </a:prstGeom>
        </p:spPr>
      </p:pic>
      <p:pic>
        <p:nvPicPr>
          <p:cNvPr id="11" name="图片 10">
            <a:extLst>
              <a:ext uri="{FF2B5EF4-FFF2-40B4-BE49-F238E27FC236}">
                <a16:creationId xmlns:a16="http://schemas.microsoft.com/office/drawing/2014/main" id="{3259863F-A11D-FF76-E473-8E3B06E346A8}"/>
              </a:ext>
            </a:extLst>
          </p:cNvPr>
          <p:cNvPicPr>
            <a:picLocks noChangeAspect="1"/>
          </p:cNvPicPr>
          <p:nvPr/>
        </p:nvPicPr>
        <p:blipFill>
          <a:blip r:embed="rId3"/>
          <a:stretch>
            <a:fillRect/>
          </a:stretch>
        </p:blipFill>
        <p:spPr>
          <a:xfrm>
            <a:off x="3914055" y="2197589"/>
            <a:ext cx="4308149" cy="677073"/>
          </a:xfrm>
          <a:prstGeom prst="rect">
            <a:avLst/>
          </a:prstGeom>
          <a:ln>
            <a:noFill/>
          </a:ln>
          <a:effectLst>
            <a:outerShdw blurRad="190500" algn="tl" rotWithShape="0">
              <a:srgbClr val="000000">
                <a:alpha val="70000"/>
              </a:srgbClr>
            </a:outerShdw>
          </a:effectLst>
        </p:spPr>
      </p:pic>
      <p:pic>
        <p:nvPicPr>
          <p:cNvPr id="13" name="图片 12">
            <a:extLst>
              <a:ext uri="{FF2B5EF4-FFF2-40B4-BE49-F238E27FC236}">
                <a16:creationId xmlns:a16="http://schemas.microsoft.com/office/drawing/2014/main" id="{949B177F-6D27-A002-2EDB-8A38FCD4D012}"/>
              </a:ext>
            </a:extLst>
          </p:cNvPr>
          <p:cNvPicPr>
            <a:picLocks noChangeAspect="1"/>
          </p:cNvPicPr>
          <p:nvPr/>
        </p:nvPicPr>
        <p:blipFill>
          <a:blip r:embed="rId4"/>
          <a:stretch>
            <a:fillRect/>
          </a:stretch>
        </p:blipFill>
        <p:spPr>
          <a:xfrm>
            <a:off x="4522765" y="3158714"/>
            <a:ext cx="3178005" cy="678494"/>
          </a:xfrm>
          <a:prstGeom prst="rect">
            <a:avLst/>
          </a:prstGeom>
        </p:spPr>
      </p:pic>
      <p:pic>
        <p:nvPicPr>
          <p:cNvPr id="15" name="图片 14">
            <a:extLst>
              <a:ext uri="{FF2B5EF4-FFF2-40B4-BE49-F238E27FC236}">
                <a16:creationId xmlns:a16="http://schemas.microsoft.com/office/drawing/2014/main" id="{C78B38DE-0BAD-AC72-6D17-68C65F35B4C6}"/>
              </a:ext>
            </a:extLst>
          </p:cNvPr>
          <p:cNvPicPr>
            <a:picLocks noChangeAspect="1"/>
          </p:cNvPicPr>
          <p:nvPr/>
        </p:nvPicPr>
        <p:blipFill>
          <a:blip r:embed="rId5"/>
          <a:stretch>
            <a:fillRect/>
          </a:stretch>
        </p:blipFill>
        <p:spPr>
          <a:xfrm>
            <a:off x="4426621" y="4055230"/>
            <a:ext cx="3840542" cy="1027815"/>
          </a:xfrm>
          <a:prstGeom prst="rect">
            <a:avLst/>
          </a:prstGeom>
        </p:spPr>
      </p:pic>
      <p:sp>
        <p:nvSpPr>
          <p:cNvPr id="6" name="文本框 5">
            <a:extLst>
              <a:ext uri="{FF2B5EF4-FFF2-40B4-BE49-F238E27FC236}">
                <a16:creationId xmlns:a16="http://schemas.microsoft.com/office/drawing/2014/main" id="{7676F299-9595-B4FB-1A26-C87DD149E960}"/>
              </a:ext>
            </a:extLst>
          </p:cNvPr>
          <p:cNvSpPr txBox="1"/>
          <p:nvPr/>
        </p:nvSpPr>
        <p:spPr>
          <a:xfrm>
            <a:off x="8222204" y="3383235"/>
            <a:ext cx="1986321"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策略梯度</a:t>
            </a:r>
            <a:r>
              <a:rPr lang="en-US" altLang="zh-CN" dirty="0"/>
              <a:t>REINFORCE</a:t>
            </a:r>
            <a:endParaRPr lang="zh-CN" altLang="en-US" dirty="0"/>
          </a:p>
        </p:txBody>
      </p:sp>
      <p:sp>
        <p:nvSpPr>
          <p:cNvPr id="8" name="文本框 7">
            <a:extLst>
              <a:ext uri="{FF2B5EF4-FFF2-40B4-BE49-F238E27FC236}">
                <a16:creationId xmlns:a16="http://schemas.microsoft.com/office/drawing/2014/main" id="{52DBF84A-3887-CC5D-224A-C0CF712251B7}"/>
              </a:ext>
            </a:extLst>
          </p:cNvPr>
          <p:cNvSpPr txBox="1"/>
          <p:nvPr/>
        </p:nvSpPr>
        <p:spPr>
          <a:xfrm>
            <a:off x="8435662" y="4569137"/>
            <a:ext cx="1671540"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确定策略梯度</a:t>
            </a:r>
            <a:r>
              <a:rPr lang="en-US" altLang="zh-CN" dirty="0"/>
              <a:t>DPG</a:t>
            </a:r>
            <a:endParaRPr lang="zh-CN" altLang="en-US" dirty="0"/>
          </a:p>
        </p:txBody>
      </p:sp>
      <p:sp>
        <p:nvSpPr>
          <p:cNvPr id="12" name="文本框 11">
            <a:extLst>
              <a:ext uri="{FF2B5EF4-FFF2-40B4-BE49-F238E27FC236}">
                <a16:creationId xmlns:a16="http://schemas.microsoft.com/office/drawing/2014/main" id="{FF104BD7-F08B-68E5-4DE2-77DCBA9EA7F3}"/>
              </a:ext>
            </a:extLst>
          </p:cNvPr>
          <p:cNvSpPr txBox="1"/>
          <p:nvPr/>
        </p:nvSpPr>
        <p:spPr>
          <a:xfrm>
            <a:off x="9215364" y="287518"/>
            <a:ext cx="2459060"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集中式</a:t>
            </a:r>
            <a:r>
              <a:rPr lang="en-US" altLang="zh-CN" dirty="0"/>
              <a:t>critic</a:t>
            </a:r>
            <a:r>
              <a:rPr lang="zh-CN" altLang="en-US" dirty="0"/>
              <a:t>用于捕获</a:t>
            </a:r>
            <a:r>
              <a:rPr lang="en-US" altLang="zh-CN" dirty="0"/>
              <a:t>agent</a:t>
            </a:r>
            <a:r>
              <a:rPr lang="zh-CN" altLang="en-US" dirty="0"/>
              <a:t>之间的关系，分散的</a:t>
            </a:r>
            <a:r>
              <a:rPr lang="en-US" altLang="zh-CN" dirty="0"/>
              <a:t>actor</a:t>
            </a:r>
            <a:r>
              <a:rPr lang="zh-CN" altLang="en-US" dirty="0"/>
              <a:t>能够并行执行操作</a:t>
            </a:r>
          </a:p>
        </p:txBody>
      </p:sp>
      <p:sp>
        <p:nvSpPr>
          <p:cNvPr id="4" name="文本框 3">
            <a:extLst>
              <a:ext uri="{FF2B5EF4-FFF2-40B4-BE49-F238E27FC236}">
                <a16:creationId xmlns:a16="http://schemas.microsoft.com/office/drawing/2014/main" id="{39580536-A756-09EB-DC1B-468EE0425BBB}"/>
              </a:ext>
            </a:extLst>
          </p:cNvPr>
          <p:cNvSpPr txBox="1"/>
          <p:nvPr/>
        </p:nvSpPr>
        <p:spPr>
          <a:xfrm>
            <a:off x="1666023" y="2082646"/>
            <a:ext cx="1729244"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子策略</a:t>
            </a:r>
            <a:r>
              <a:rPr lang="en-US" altLang="zh-CN" dirty="0"/>
              <a:t>k</a:t>
            </a:r>
            <a:r>
              <a:rPr lang="zh-CN" altLang="en-US" dirty="0"/>
              <a:t>：最大化所有</a:t>
            </a:r>
            <a:r>
              <a:rPr lang="en-US" altLang="zh-CN" dirty="0"/>
              <a:t>agent</a:t>
            </a:r>
            <a:r>
              <a:rPr lang="zh-CN" altLang="en-US" dirty="0"/>
              <a:t>在</a:t>
            </a:r>
            <a:r>
              <a:rPr lang="en-US" altLang="zh-CN" dirty="0"/>
              <a:t>t</a:t>
            </a:r>
            <a:r>
              <a:rPr lang="zh-CN" altLang="en-US" dirty="0"/>
              <a:t>个时间步的累积回报</a:t>
            </a:r>
          </a:p>
        </p:txBody>
      </p:sp>
      <p:sp>
        <p:nvSpPr>
          <p:cNvPr id="9" name="文本框 8">
            <a:extLst>
              <a:ext uri="{FF2B5EF4-FFF2-40B4-BE49-F238E27FC236}">
                <a16:creationId xmlns:a16="http://schemas.microsoft.com/office/drawing/2014/main" id="{A20E0140-1A2B-62F4-53BF-9E78B0A88553}"/>
              </a:ext>
            </a:extLst>
          </p:cNvPr>
          <p:cNvSpPr txBox="1"/>
          <p:nvPr/>
        </p:nvSpPr>
        <p:spPr>
          <a:xfrm>
            <a:off x="1666023" y="3162870"/>
            <a:ext cx="1729244" cy="1021883"/>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子策略</a:t>
            </a:r>
            <a:r>
              <a:rPr lang="en-US" altLang="zh-CN" dirty="0"/>
              <a:t>k</a:t>
            </a:r>
            <a:r>
              <a:rPr lang="zh-CN" altLang="en-US" dirty="0"/>
              <a:t>：目标是输出一个</a:t>
            </a:r>
            <a:r>
              <a:rPr lang="en-US" altLang="zh-CN" dirty="0"/>
              <a:t>display</a:t>
            </a:r>
            <a:r>
              <a:rPr lang="zh-CN" altLang="en-US" dirty="0"/>
              <a:t>比率来竞争</a:t>
            </a:r>
            <a:r>
              <a:rPr lang="en-US" altLang="zh-CN" dirty="0"/>
              <a:t>impression</a:t>
            </a:r>
            <a:endParaRPr lang="zh-CN" altLang="en-US" dirty="0"/>
          </a:p>
        </p:txBody>
      </p:sp>
      <p:sp>
        <p:nvSpPr>
          <p:cNvPr id="17" name="标题 1">
            <a:extLst>
              <a:ext uri="{FF2B5EF4-FFF2-40B4-BE49-F238E27FC236}">
                <a16:creationId xmlns:a16="http://schemas.microsoft.com/office/drawing/2014/main" id="{7F3DF432-3A1F-B14F-B06C-537AEC133D27}"/>
              </a:ext>
            </a:extLst>
          </p:cNvPr>
          <p:cNvSpPr>
            <a:spLocks noGrp="1"/>
          </p:cNvSpPr>
          <p:nvPr>
            <p:ph type="title"/>
          </p:nvPr>
        </p:nvSpPr>
        <p:spPr>
          <a:xfrm>
            <a:off x="838200" y="3442"/>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objective function</a:t>
            </a:r>
            <a:endParaRPr lang="zh-CN" altLang="en-US" b="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97A1227-7F9D-978D-DA27-BAA670E50354}"/>
                  </a:ext>
                </a:extLst>
              </p:cNvPr>
              <p:cNvSpPr txBox="1"/>
              <p:nvPr/>
            </p:nvSpPr>
            <p:spPr>
              <a:xfrm>
                <a:off x="8435662" y="2326468"/>
                <a:ext cx="2809792" cy="387670"/>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high-level</a:t>
                </a:r>
                <a:r>
                  <a:rPr lang="zh-CN" altLang="en-US" dirty="0"/>
                  <a:t>动作表示为</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𝑎</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a:latin typeface="Cambria Math" panose="02040503050406030204" pitchFamily="18" charset="0"/>
                              </a:rPr>
                              <m:t>𝜇</m:t>
                            </m:r>
                          </m:e>
                        </m:acc>
                      </m:e>
                      <m:sub>
                        <m:acc>
                          <m:accPr>
                            <m:chr m:val="̂"/>
                            <m:ctrlPr>
                              <a:rPr lang="en-US" altLang="zh-CN" i="1">
                                <a:latin typeface="Cambria Math" panose="02040503050406030204" pitchFamily="18" charset="0"/>
                              </a:rPr>
                            </m:ctrlPr>
                          </m:accPr>
                          <m:e>
                            <m:r>
                              <a:rPr lang="zh-CN" altLang="en-US">
                                <a:latin typeface="Cambria Math" panose="02040503050406030204" pitchFamily="18" charset="0"/>
                              </a:rPr>
                              <m:t>𝜃</m:t>
                            </m:r>
                          </m:e>
                        </m:acc>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𝑠</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oMath>
                </a14:m>
                <a:endParaRPr lang="zh-CN" altLang="en-US" dirty="0"/>
              </a:p>
            </p:txBody>
          </p:sp>
        </mc:Choice>
        <mc:Fallback xmlns="">
          <p:sp>
            <p:nvSpPr>
              <p:cNvPr id="20" name="文本框 19">
                <a:extLst>
                  <a:ext uri="{FF2B5EF4-FFF2-40B4-BE49-F238E27FC236}">
                    <a16:creationId xmlns:a16="http://schemas.microsoft.com/office/drawing/2014/main" id="{697A1227-7F9D-978D-DA27-BAA670E50354}"/>
                  </a:ext>
                </a:extLst>
              </p:cNvPr>
              <p:cNvSpPr txBox="1">
                <a:spLocks noRot="1" noChangeAspect="1" noMove="1" noResize="1" noEditPoints="1" noAdjustHandles="1" noChangeArrowheads="1" noChangeShapeType="1" noTextEdit="1"/>
              </p:cNvSpPr>
              <p:nvPr/>
            </p:nvSpPr>
            <p:spPr>
              <a:xfrm>
                <a:off x="8435662" y="2326468"/>
                <a:ext cx="2809792" cy="387670"/>
              </a:xfrm>
              <a:prstGeom prst="rect">
                <a:avLst/>
              </a:prstGeom>
              <a:blipFill>
                <a:blip r:embed="rId6"/>
                <a:stretch>
                  <a:fillRect l="-215" b="-10448"/>
                </a:stretch>
              </a:blipFill>
              <a:ln w="22225">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66234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DDFC-7CB6-931E-07E0-DA3670984117}"/>
              </a:ext>
            </a:extLst>
          </p:cNvPr>
          <p:cNvSpPr>
            <a:spLocks noGrp="1"/>
          </p:cNvSpPr>
          <p:nvPr>
            <p:ph type="title"/>
          </p:nvPr>
        </p:nvSpPr>
        <p:spPr/>
        <p:txBody>
          <a:bodyPr/>
          <a:lstStyle/>
          <a:p>
            <a:pPr algn="ctr"/>
            <a:r>
              <a:rPr lang="en-US" altLang="zh-CN" b="1" dirty="0">
                <a:solidFill>
                  <a:schemeClr val="accent1"/>
                </a:solidFill>
                <a:latin typeface="Arial" panose="020B0604020202020204" pitchFamily="34" charset="0"/>
                <a:cs typeface="Arial" panose="020B0604020202020204" pitchFamily="34" charset="0"/>
              </a:rPr>
              <a:t>MADDPG</a:t>
            </a:r>
            <a:endParaRPr lang="zh-CN" altLang="en-US" b="1" dirty="0">
              <a:solidFill>
                <a:schemeClr val="accent1"/>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91D1A200-D29D-CFB4-CCA4-6F133B348936}"/>
              </a:ext>
            </a:extLst>
          </p:cNvPr>
          <p:cNvPicPr>
            <a:picLocks noChangeAspect="1"/>
          </p:cNvPicPr>
          <p:nvPr/>
        </p:nvPicPr>
        <p:blipFill>
          <a:blip r:embed="rId2"/>
          <a:stretch>
            <a:fillRect/>
          </a:stretch>
        </p:blipFill>
        <p:spPr>
          <a:xfrm>
            <a:off x="2769581" y="1446720"/>
            <a:ext cx="6652837" cy="5220152"/>
          </a:xfrm>
          <a:prstGeom prst="rect">
            <a:avLst/>
          </a:prstGeom>
        </p:spPr>
      </p:pic>
      <p:sp>
        <p:nvSpPr>
          <p:cNvPr id="6" name="文本框 5">
            <a:extLst>
              <a:ext uri="{FF2B5EF4-FFF2-40B4-BE49-F238E27FC236}">
                <a16:creationId xmlns:a16="http://schemas.microsoft.com/office/drawing/2014/main" id="{DC996C09-C494-4123-86BE-994951B4E952}"/>
              </a:ext>
            </a:extLst>
          </p:cNvPr>
          <p:cNvSpPr txBox="1"/>
          <p:nvPr/>
        </p:nvSpPr>
        <p:spPr>
          <a:xfrm>
            <a:off x="9552339" y="3285701"/>
            <a:ext cx="1671540" cy="1989455"/>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价值网络</a:t>
            </a:r>
            <a:r>
              <a:rPr lang="en-US" altLang="zh-CN" dirty="0"/>
              <a:t>Q</a:t>
            </a:r>
            <a:r>
              <a:rPr lang="zh-CN" altLang="en-US" dirty="0"/>
              <a:t>的输入是所有</a:t>
            </a:r>
            <a:r>
              <a:rPr lang="en-US" altLang="zh-CN" dirty="0"/>
              <a:t>agent</a:t>
            </a:r>
            <a:r>
              <a:rPr lang="zh-CN" altLang="en-US" dirty="0"/>
              <a:t>的状态和动作，输出表示“基于状态 </a:t>
            </a:r>
            <a:r>
              <a:rPr lang="en-US" altLang="zh-CN" dirty="0"/>
              <a:t>s </a:t>
            </a:r>
            <a:r>
              <a:rPr lang="zh-CN" altLang="en-US" dirty="0"/>
              <a:t>执行动作 </a:t>
            </a:r>
            <a:r>
              <a:rPr lang="en-US" altLang="zh-CN" dirty="0"/>
              <a:t>a”</a:t>
            </a:r>
            <a:r>
              <a:rPr lang="zh-CN" altLang="en-US" dirty="0"/>
              <a:t>的好坏程度</a:t>
            </a:r>
          </a:p>
        </p:txBody>
      </p:sp>
      <p:sp>
        <p:nvSpPr>
          <p:cNvPr id="7" name="文本框 6">
            <a:extLst>
              <a:ext uri="{FF2B5EF4-FFF2-40B4-BE49-F238E27FC236}">
                <a16:creationId xmlns:a16="http://schemas.microsoft.com/office/drawing/2014/main" id="{636606F6-580A-CEA9-A72C-E16B0DA0C578}"/>
              </a:ext>
            </a:extLst>
          </p:cNvPr>
          <p:cNvSpPr txBox="1"/>
          <p:nvPr/>
        </p:nvSpPr>
        <p:spPr>
          <a:xfrm>
            <a:off x="838199" y="3667837"/>
            <a:ext cx="1671540" cy="1343125"/>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策略网络的输入是单个</a:t>
            </a:r>
            <a:r>
              <a:rPr lang="en-US" altLang="zh-CN" dirty="0"/>
              <a:t>agent</a:t>
            </a:r>
            <a:r>
              <a:rPr lang="zh-CN" altLang="en-US" dirty="0"/>
              <a:t>的观测，输出的动作</a:t>
            </a:r>
            <a:r>
              <a:rPr lang="en-US" altLang="zh-CN" dirty="0"/>
              <a:t>a</a:t>
            </a:r>
            <a:r>
              <a:rPr lang="zh-CN" altLang="en-US" dirty="0"/>
              <a:t>是确定的</a:t>
            </a:r>
          </a:p>
        </p:txBody>
      </p:sp>
      <p:sp>
        <p:nvSpPr>
          <p:cNvPr id="8" name="文本框 7">
            <a:extLst>
              <a:ext uri="{FF2B5EF4-FFF2-40B4-BE49-F238E27FC236}">
                <a16:creationId xmlns:a16="http://schemas.microsoft.com/office/drawing/2014/main" id="{3A56868F-0610-2E90-14F0-27811DE15B7F}"/>
              </a:ext>
            </a:extLst>
          </p:cNvPr>
          <p:cNvSpPr txBox="1"/>
          <p:nvPr/>
        </p:nvSpPr>
        <p:spPr>
          <a:xfrm>
            <a:off x="838199" y="1790509"/>
            <a:ext cx="1671540" cy="1343125"/>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设系统里有 </a:t>
            </a:r>
            <a:r>
              <a:rPr lang="en-US" altLang="zh-CN" dirty="0"/>
              <a:t>m </a:t>
            </a:r>
            <a:r>
              <a:rPr lang="zh-CN" altLang="en-US" dirty="0"/>
              <a:t>个智能体。每个智能体对应一个策略网络和一个价值网络</a:t>
            </a:r>
          </a:p>
        </p:txBody>
      </p:sp>
      <p:sp>
        <p:nvSpPr>
          <p:cNvPr id="10" name="文本框 9">
            <a:extLst>
              <a:ext uri="{FF2B5EF4-FFF2-40B4-BE49-F238E27FC236}">
                <a16:creationId xmlns:a16="http://schemas.microsoft.com/office/drawing/2014/main" id="{50BDBB93-9304-C3F7-722A-920E17039774}"/>
              </a:ext>
            </a:extLst>
          </p:cNvPr>
          <p:cNvSpPr txBox="1"/>
          <p:nvPr/>
        </p:nvSpPr>
        <p:spPr>
          <a:xfrm>
            <a:off x="9054097" y="517926"/>
            <a:ext cx="2559545"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训练方法：用确定策略梯度更新策略网络，用 </a:t>
            </a:r>
            <a:r>
              <a:rPr lang="en-US" altLang="zh-CN" dirty="0"/>
              <a:t>TD </a:t>
            </a:r>
            <a:r>
              <a:rPr lang="zh-CN" altLang="en-US" dirty="0"/>
              <a:t>算法更新价值网络。</a:t>
            </a:r>
          </a:p>
        </p:txBody>
      </p:sp>
    </p:spTree>
    <p:extLst>
      <p:ext uri="{BB962C8B-B14F-4D97-AF65-F5344CB8AC3E}">
        <p14:creationId xmlns:p14="http://schemas.microsoft.com/office/powerpoint/2010/main" val="3022303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7B8CD-E58B-7C3B-EF7E-C04D4DE7D526}"/>
              </a:ext>
            </a:extLst>
          </p:cNvPr>
          <p:cNvPicPr>
            <a:picLocks noChangeAspect="1"/>
          </p:cNvPicPr>
          <p:nvPr/>
        </p:nvPicPr>
        <p:blipFill>
          <a:blip r:embed="rId2"/>
          <a:stretch>
            <a:fillRect/>
          </a:stretch>
        </p:blipFill>
        <p:spPr>
          <a:xfrm>
            <a:off x="3155508" y="1187408"/>
            <a:ext cx="3746097" cy="677073"/>
          </a:xfrm>
          <a:prstGeom prst="rect">
            <a:avLst/>
          </a:prstGeom>
        </p:spPr>
      </p:pic>
      <p:pic>
        <p:nvPicPr>
          <p:cNvPr id="11" name="图片 10">
            <a:extLst>
              <a:ext uri="{FF2B5EF4-FFF2-40B4-BE49-F238E27FC236}">
                <a16:creationId xmlns:a16="http://schemas.microsoft.com/office/drawing/2014/main" id="{3259863F-A11D-FF76-E473-8E3B06E346A8}"/>
              </a:ext>
            </a:extLst>
          </p:cNvPr>
          <p:cNvPicPr>
            <a:picLocks noChangeAspect="1"/>
          </p:cNvPicPr>
          <p:nvPr/>
        </p:nvPicPr>
        <p:blipFill>
          <a:blip r:embed="rId3"/>
          <a:stretch>
            <a:fillRect/>
          </a:stretch>
        </p:blipFill>
        <p:spPr>
          <a:xfrm>
            <a:off x="2830843" y="2047213"/>
            <a:ext cx="4308149" cy="677073"/>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C78B38DE-0BAD-AC72-6D17-68C65F35B4C6}"/>
              </a:ext>
            </a:extLst>
          </p:cNvPr>
          <p:cNvPicPr>
            <a:picLocks noChangeAspect="1"/>
          </p:cNvPicPr>
          <p:nvPr/>
        </p:nvPicPr>
        <p:blipFill>
          <a:blip r:embed="rId4"/>
          <a:stretch>
            <a:fillRect/>
          </a:stretch>
        </p:blipFill>
        <p:spPr>
          <a:xfrm>
            <a:off x="3363881" y="2999744"/>
            <a:ext cx="3840542" cy="1027815"/>
          </a:xfrm>
          <a:prstGeom prst="rect">
            <a:avLst/>
          </a:prstGeom>
        </p:spPr>
      </p:pic>
      <p:sp>
        <p:nvSpPr>
          <p:cNvPr id="8" name="文本框 7">
            <a:extLst>
              <a:ext uri="{FF2B5EF4-FFF2-40B4-BE49-F238E27FC236}">
                <a16:creationId xmlns:a16="http://schemas.microsoft.com/office/drawing/2014/main" id="{52DBF84A-3887-CC5D-224A-C0CF712251B7}"/>
              </a:ext>
            </a:extLst>
          </p:cNvPr>
          <p:cNvSpPr txBox="1"/>
          <p:nvPr/>
        </p:nvSpPr>
        <p:spPr>
          <a:xfrm>
            <a:off x="7352450" y="3189872"/>
            <a:ext cx="1671540"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确定策略梯度</a:t>
            </a:r>
            <a:r>
              <a:rPr lang="en-US" altLang="zh-CN" dirty="0"/>
              <a:t>DPG</a:t>
            </a:r>
            <a:endParaRPr lang="zh-CN" altLang="en-US" dirty="0"/>
          </a:p>
        </p:txBody>
      </p:sp>
      <p:sp>
        <p:nvSpPr>
          <p:cNvPr id="12" name="文本框 11">
            <a:extLst>
              <a:ext uri="{FF2B5EF4-FFF2-40B4-BE49-F238E27FC236}">
                <a16:creationId xmlns:a16="http://schemas.microsoft.com/office/drawing/2014/main" id="{FF104BD7-F08B-68E5-4DE2-77DCBA9EA7F3}"/>
              </a:ext>
            </a:extLst>
          </p:cNvPr>
          <p:cNvSpPr txBox="1"/>
          <p:nvPr/>
        </p:nvSpPr>
        <p:spPr>
          <a:xfrm>
            <a:off x="436606" y="517925"/>
            <a:ext cx="2459060"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集中式</a:t>
            </a:r>
            <a:r>
              <a:rPr lang="en-US" altLang="zh-CN" dirty="0"/>
              <a:t>critic</a:t>
            </a:r>
            <a:r>
              <a:rPr lang="zh-CN" altLang="en-US" dirty="0"/>
              <a:t>用于捕获</a:t>
            </a:r>
            <a:r>
              <a:rPr lang="en-US" altLang="zh-CN" dirty="0"/>
              <a:t>agent</a:t>
            </a:r>
            <a:r>
              <a:rPr lang="zh-CN" altLang="en-US" dirty="0"/>
              <a:t>之间的关系，分散的</a:t>
            </a:r>
            <a:r>
              <a:rPr lang="en-US" altLang="zh-CN" dirty="0"/>
              <a:t>actor</a:t>
            </a:r>
            <a:r>
              <a:rPr lang="zh-CN" altLang="en-US" dirty="0"/>
              <a:t>能够并行执行操作</a:t>
            </a:r>
          </a:p>
        </p:txBody>
      </p:sp>
      <p:sp>
        <p:nvSpPr>
          <p:cNvPr id="17" name="标题 1">
            <a:extLst>
              <a:ext uri="{FF2B5EF4-FFF2-40B4-BE49-F238E27FC236}">
                <a16:creationId xmlns:a16="http://schemas.microsoft.com/office/drawing/2014/main" id="{7F3DF432-3A1F-B14F-B06C-537AEC133D27}"/>
              </a:ext>
            </a:extLst>
          </p:cNvPr>
          <p:cNvSpPr>
            <a:spLocks noGrp="1"/>
          </p:cNvSpPr>
          <p:nvPr>
            <p:ph type="title"/>
          </p:nvPr>
        </p:nvSpPr>
        <p:spPr>
          <a:xfrm>
            <a:off x="838200" y="3442"/>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objective function</a:t>
            </a:r>
            <a:endParaRPr lang="zh-CN" altLang="en-US" b="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97A1227-7F9D-978D-DA27-BAA670E50354}"/>
                  </a:ext>
                </a:extLst>
              </p:cNvPr>
              <p:cNvSpPr txBox="1"/>
              <p:nvPr/>
            </p:nvSpPr>
            <p:spPr>
              <a:xfrm>
                <a:off x="7352450" y="2176092"/>
                <a:ext cx="2809792" cy="387670"/>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high-level</a:t>
                </a:r>
                <a:r>
                  <a:rPr lang="zh-CN" altLang="en-US" dirty="0"/>
                  <a:t>动作表示为</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𝑎</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a:latin typeface="Cambria Math" panose="02040503050406030204" pitchFamily="18" charset="0"/>
                              </a:rPr>
                              <m:t>𝜇</m:t>
                            </m:r>
                          </m:e>
                        </m:acc>
                      </m:e>
                      <m:sub>
                        <m:acc>
                          <m:accPr>
                            <m:chr m:val="̂"/>
                            <m:ctrlPr>
                              <a:rPr lang="en-US" altLang="zh-CN" i="1">
                                <a:latin typeface="Cambria Math" panose="02040503050406030204" pitchFamily="18" charset="0"/>
                              </a:rPr>
                            </m:ctrlPr>
                          </m:accPr>
                          <m:e>
                            <m:r>
                              <a:rPr lang="zh-CN" altLang="en-US">
                                <a:latin typeface="Cambria Math" panose="02040503050406030204" pitchFamily="18" charset="0"/>
                              </a:rPr>
                              <m:t>𝜃</m:t>
                            </m:r>
                          </m:e>
                        </m:acc>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𝑠</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oMath>
                </a14:m>
                <a:endParaRPr lang="zh-CN" altLang="en-US" dirty="0"/>
              </a:p>
            </p:txBody>
          </p:sp>
        </mc:Choice>
        <mc:Fallback xmlns="">
          <p:sp>
            <p:nvSpPr>
              <p:cNvPr id="20" name="文本框 19">
                <a:extLst>
                  <a:ext uri="{FF2B5EF4-FFF2-40B4-BE49-F238E27FC236}">
                    <a16:creationId xmlns:a16="http://schemas.microsoft.com/office/drawing/2014/main" id="{697A1227-7F9D-978D-DA27-BAA670E50354}"/>
                  </a:ext>
                </a:extLst>
              </p:cNvPr>
              <p:cNvSpPr txBox="1">
                <a:spLocks noRot="1" noChangeAspect="1" noMove="1" noResize="1" noEditPoints="1" noAdjustHandles="1" noChangeArrowheads="1" noChangeShapeType="1" noTextEdit="1"/>
              </p:cNvSpPr>
              <p:nvPr/>
            </p:nvSpPr>
            <p:spPr>
              <a:xfrm>
                <a:off x="7352450" y="2176092"/>
                <a:ext cx="2809792" cy="387670"/>
              </a:xfrm>
              <a:prstGeom prst="rect">
                <a:avLst/>
              </a:prstGeom>
              <a:blipFill>
                <a:blip r:embed="rId5"/>
                <a:stretch>
                  <a:fillRect l="-215" b="-8824"/>
                </a:stretch>
              </a:blipFill>
              <a:ln w="22225">
                <a:solidFill>
                  <a:schemeClr val="accent1"/>
                </a:solidFill>
              </a:ln>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6A9EC0BD-0DB1-A850-E385-6852890249E1}"/>
              </a:ext>
            </a:extLst>
          </p:cNvPr>
          <p:cNvGrpSpPr/>
          <p:nvPr/>
        </p:nvGrpSpPr>
        <p:grpSpPr>
          <a:xfrm>
            <a:off x="999978" y="4177935"/>
            <a:ext cx="10192043" cy="2392547"/>
            <a:chOff x="1575581" y="4177935"/>
            <a:chExt cx="10192043" cy="2392547"/>
          </a:xfrm>
        </p:grpSpPr>
        <p:sp>
          <p:nvSpPr>
            <p:cNvPr id="3" name="矩形: 圆角 2">
              <a:extLst>
                <a:ext uri="{FF2B5EF4-FFF2-40B4-BE49-F238E27FC236}">
                  <a16:creationId xmlns:a16="http://schemas.microsoft.com/office/drawing/2014/main" id="{992D7B2A-C528-5B5A-C9CA-AA60A1395D19}"/>
                </a:ext>
              </a:extLst>
            </p:cNvPr>
            <p:cNvSpPr/>
            <p:nvPr/>
          </p:nvSpPr>
          <p:spPr>
            <a:xfrm>
              <a:off x="1575581" y="4177935"/>
              <a:ext cx="10192043" cy="2392547"/>
            </a:xfrm>
            <a:prstGeom prst="round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538BEB23-0ABC-DF61-045D-29D68837AF05}"/>
                </a:ext>
              </a:extLst>
            </p:cNvPr>
            <p:cNvPicPr>
              <a:picLocks noChangeAspect="1"/>
            </p:cNvPicPr>
            <p:nvPr/>
          </p:nvPicPr>
          <p:blipFill>
            <a:blip r:embed="rId6"/>
            <a:stretch>
              <a:fillRect/>
            </a:stretch>
          </p:blipFill>
          <p:spPr>
            <a:xfrm>
              <a:off x="2012140" y="5359020"/>
              <a:ext cx="3520445" cy="549354"/>
            </a:xfrm>
            <a:prstGeom prst="rect">
              <a:avLst/>
            </a:prstGeom>
          </p:spPr>
        </p:pic>
        <p:pic>
          <p:nvPicPr>
            <p:cNvPr id="18" name="图片 17">
              <a:extLst>
                <a:ext uri="{FF2B5EF4-FFF2-40B4-BE49-F238E27FC236}">
                  <a16:creationId xmlns:a16="http://schemas.microsoft.com/office/drawing/2014/main" id="{2FD9B0CE-CE12-B2A5-418F-646DBCA96427}"/>
                </a:ext>
              </a:extLst>
            </p:cNvPr>
            <p:cNvPicPr>
              <a:picLocks noChangeAspect="1"/>
            </p:cNvPicPr>
            <p:nvPr/>
          </p:nvPicPr>
          <p:blipFill>
            <a:blip r:embed="rId7"/>
            <a:stretch>
              <a:fillRect/>
            </a:stretch>
          </p:blipFill>
          <p:spPr>
            <a:xfrm>
              <a:off x="6531884" y="4473780"/>
              <a:ext cx="4821916" cy="1858513"/>
            </a:xfrm>
            <a:prstGeom prst="rect">
              <a:avLst/>
            </a:prstGeom>
          </p:spPr>
        </p:pic>
        <p:pic>
          <p:nvPicPr>
            <p:cNvPr id="22" name="图片 21">
              <a:extLst>
                <a:ext uri="{FF2B5EF4-FFF2-40B4-BE49-F238E27FC236}">
                  <a16:creationId xmlns:a16="http://schemas.microsoft.com/office/drawing/2014/main" id="{D0701FF1-B094-F36C-C1EA-B1229FDEEF01}"/>
                </a:ext>
              </a:extLst>
            </p:cNvPr>
            <p:cNvPicPr>
              <a:picLocks noChangeAspect="1"/>
            </p:cNvPicPr>
            <p:nvPr/>
          </p:nvPicPr>
          <p:blipFill>
            <a:blip r:embed="rId8"/>
            <a:stretch>
              <a:fillRect/>
            </a:stretch>
          </p:blipFill>
          <p:spPr>
            <a:xfrm>
              <a:off x="2789830" y="4946842"/>
              <a:ext cx="2187130" cy="365792"/>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59FB5D2-CD5D-6E70-9D00-19CFF8695F81}"/>
                    </a:ext>
                  </a:extLst>
                </p:cNvPr>
                <p:cNvSpPr txBox="1"/>
                <p:nvPr/>
              </p:nvSpPr>
              <p:spPr>
                <a:xfrm>
                  <a:off x="1856308" y="4484485"/>
                  <a:ext cx="4413443"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集中式</a:t>
                  </a:r>
                  <a:r>
                    <a:rPr lang="en-US" altLang="zh-CN" dirty="0"/>
                    <a:t>critic</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𝑤𝑘</m:t>
                          </m:r>
                        </m:sub>
                      </m:sSub>
                    </m:oMath>
                  </a14:m>
                  <a:r>
                    <a:rPr lang="zh-CN" altLang="en-US" dirty="0"/>
                    <a:t>更新时，其他</a:t>
                  </a:r>
                  <a:r>
                    <a:rPr lang="en-US" altLang="zh-CN" dirty="0"/>
                    <a:t>K-1</a:t>
                  </a:r>
                  <a:r>
                    <a:rPr lang="zh-CN" altLang="en-US" dirty="0"/>
                    <a:t>个网络的参数固定</a:t>
                  </a:r>
                </a:p>
              </p:txBody>
            </p:sp>
          </mc:Choice>
          <mc:Fallback xmlns="">
            <p:sp>
              <p:nvSpPr>
                <p:cNvPr id="23" name="文本框 22">
                  <a:extLst>
                    <a:ext uri="{FF2B5EF4-FFF2-40B4-BE49-F238E27FC236}">
                      <a16:creationId xmlns:a16="http://schemas.microsoft.com/office/drawing/2014/main" id="{159FB5D2-CD5D-6E70-9D00-19CFF8695F81}"/>
                    </a:ext>
                  </a:extLst>
                </p:cNvPr>
                <p:cNvSpPr txBox="1">
                  <a:spLocks noRot="1" noChangeAspect="1" noMove="1" noResize="1" noEditPoints="1" noAdjustHandles="1" noChangeArrowheads="1" noChangeShapeType="1" noTextEdit="1"/>
                </p:cNvSpPr>
                <p:nvPr/>
              </p:nvSpPr>
              <p:spPr>
                <a:xfrm>
                  <a:off x="1856308" y="4484485"/>
                  <a:ext cx="4413443" cy="373628"/>
                </a:xfrm>
                <a:prstGeom prst="rect">
                  <a:avLst/>
                </a:prstGeom>
                <a:blipFill>
                  <a:blip r:embed="rId9"/>
                  <a:stretch>
                    <a:fillRect l="-137" b="-12308"/>
                  </a:stretch>
                </a:blipFill>
                <a:ln w="22225">
                  <a:solidFill>
                    <a:schemeClr val="accent1"/>
                  </a:solidFill>
                </a:ln>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0924DF7E-80FC-D67C-4510-FE8A990FEEE4}"/>
                </a:ext>
              </a:extLst>
            </p:cNvPr>
            <p:cNvSpPr/>
            <p:nvPr/>
          </p:nvSpPr>
          <p:spPr>
            <a:xfrm>
              <a:off x="5801918" y="5254879"/>
              <a:ext cx="460632" cy="365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F4171FE5-204E-E14C-43D7-F94CE6D83F38}"/>
              </a:ext>
            </a:extLst>
          </p:cNvPr>
          <p:cNvSpPr txBox="1"/>
          <p:nvPr/>
        </p:nvSpPr>
        <p:spPr>
          <a:xfrm>
            <a:off x="9054097" y="517926"/>
            <a:ext cx="2559545"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训练方法：用确定策略梯度更新策略网络，用 </a:t>
            </a:r>
            <a:r>
              <a:rPr lang="en-US" altLang="zh-CN" dirty="0"/>
              <a:t>TD </a:t>
            </a:r>
            <a:r>
              <a:rPr lang="zh-CN" altLang="en-US" dirty="0"/>
              <a:t>算法更新价值网络。</a:t>
            </a:r>
          </a:p>
        </p:txBody>
      </p:sp>
    </p:spTree>
    <p:extLst>
      <p:ext uri="{BB962C8B-B14F-4D97-AF65-F5344CB8AC3E}">
        <p14:creationId xmlns:p14="http://schemas.microsoft.com/office/powerpoint/2010/main" val="6791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EF50D-0D9D-320B-984D-2140A84E9082}"/>
              </a:ext>
            </a:extLst>
          </p:cNvPr>
          <p:cNvSpPr>
            <a:spLocks noGrp="1"/>
          </p:cNvSpPr>
          <p:nvPr>
            <p:ph type="title"/>
          </p:nvPr>
        </p:nvSpPr>
        <p:spPr>
          <a:xfrm>
            <a:off x="838200" y="0"/>
            <a:ext cx="10515600" cy="1325563"/>
          </a:xfrm>
        </p:spPr>
        <p:txBody>
          <a:bodyPr/>
          <a:lstStyle/>
          <a:p>
            <a:pPr algn="ctr"/>
            <a:r>
              <a:rPr lang="en-US" altLang="zh-CN" b="1" dirty="0">
                <a:solidFill>
                  <a:schemeClr val="accent1"/>
                </a:solidFill>
                <a:latin typeface="Arial" panose="020B0604020202020204" pitchFamily="34" charset="0"/>
                <a:ea typeface="黑体" panose="02010609060101010101" pitchFamily="49" charset="-122"/>
              </a:rPr>
              <a:t>Dec-POMDP</a:t>
            </a:r>
            <a:endParaRPr lang="zh-CN" altLang="en-US" b="1" dirty="0">
              <a:solidFill>
                <a:schemeClr val="accent1"/>
              </a:solidFill>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E8A944-0D09-9CDA-BF86-F1F1B27B956B}"/>
                  </a:ext>
                </a:extLst>
              </p:cNvPr>
              <p:cNvSpPr>
                <a:spLocks noGrp="1"/>
              </p:cNvSpPr>
              <p:nvPr>
                <p:ph idx="1"/>
              </p:nvPr>
            </p:nvSpPr>
            <p:spPr/>
            <p:txBody>
              <a:bodyPr>
                <a:normAutofit/>
              </a:bodyPr>
              <a:lstStyle/>
              <a:p>
                <a:pPr>
                  <a:lnSpc>
                    <a:spcPct val="150000"/>
                  </a:lnSpc>
                </a:pPr>
                <a:r>
                  <a:rPr lang="en-US" altLang="zh-CN" sz="2000" dirty="0">
                    <a:latin typeface="Arial" panose="020B0604020202020204" pitchFamily="34" charset="0"/>
                    <a:ea typeface="黑体" panose="02010609060101010101" pitchFamily="49" charset="-122"/>
                  </a:rPr>
                  <a:t>N</a:t>
                </a:r>
                <a:r>
                  <a:rPr lang="zh-CN" altLang="en-US" sz="2000" dirty="0">
                    <a:latin typeface="Arial" panose="020B0604020202020204" pitchFamily="34" charset="0"/>
                    <a:ea typeface="黑体" panose="02010609060101010101" pitchFamily="49" charset="-122"/>
                  </a:rPr>
                  <a:t>，</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的数量</a:t>
                </a:r>
                <a:endParaRPr lang="en-US" altLang="zh-CN" sz="2000" dirty="0">
                  <a:latin typeface="Arial" panose="020B0604020202020204" pitchFamily="34" charset="0"/>
                  <a:ea typeface="黑体" panose="02010609060101010101" pitchFamily="49" charset="-122"/>
                </a:endParaRPr>
              </a:p>
              <a:p>
                <a:pPr>
                  <a:lnSpc>
                    <a:spcPct val="150000"/>
                  </a:lnSpc>
                </a:pP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oMath>
                </a14:m>
                <a:r>
                  <a:rPr lang="zh-CN" altLang="en-US" sz="2000" dirty="0">
                    <a:latin typeface="Arial" panose="020B0604020202020204" pitchFamily="34" charset="0"/>
                    <a:ea typeface="黑体" panose="02010609060101010101" pitchFamily="49" charset="-122"/>
                  </a:rPr>
                  <a:t>，环境的状态转移函数</a:t>
                </a:r>
                <a:endParaRPr lang="en-US" altLang="zh-CN" sz="2000" dirty="0">
                  <a:latin typeface="Arial" panose="020B0604020202020204" pitchFamily="34" charset="0"/>
                  <a:ea typeface="黑体" panose="02010609060101010101" pitchFamily="49" charset="-122"/>
                </a:endParaRPr>
              </a:p>
              <a:p>
                <a:pPr>
                  <a:lnSpc>
                    <a:spcPct val="150000"/>
                  </a:lnSpc>
                </a:pP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𝒂</m:t>
                    </m:r>
                    <m:r>
                      <a:rPr lang="en-US" altLang="zh-CN" sz="2000" b="0" i="1" smtClean="0">
                        <a:latin typeface="Cambria Math" panose="02040503050406030204" pitchFamily="18" charset="0"/>
                      </a:rPr>
                      <m:t>)</m:t>
                    </m:r>
                  </m:oMath>
                </a14:m>
                <a:r>
                  <a:rPr lang="zh-CN" altLang="en-US" sz="2000" dirty="0">
                    <a:latin typeface="Arial" panose="020B0604020202020204" pitchFamily="34" charset="0"/>
                    <a:ea typeface="黑体" panose="02010609060101010101" pitchFamily="49" charset="-122"/>
                  </a:rPr>
                  <a:t>，所有</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共享的全局</a:t>
                </a:r>
                <a:r>
                  <a:rPr lang="en-US" altLang="zh-CN" sz="2000" dirty="0">
                    <a:latin typeface="Arial" panose="020B0604020202020204" pitchFamily="34" charset="0"/>
                    <a:ea typeface="黑体" panose="02010609060101010101" pitchFamily="49" charset="-122"/>
                  </a:rPr>
                  <a:t>reward</a:t>
                </a:r>
              </a:p>
              <a:p>
                <a:pPr>
                  <a:lnSpc>
                    <a:spcPct val="150000"/>
                  </a:lnSpc>
                </a:pP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zh-CN" altLang="en-US" sz="2000" dirty="0">
                    <a:latin typeface="Arial" panose="020B0604020202020204" pitchFamily="34" charset="0"/>
                    <a:ea typeface="黑体" panose="02010609060101010101" pitchFamily="49" charset="-122"/>
                  </a:rPr>
                  <a:t>，每个</a:t>
                </a:r>
                <a:r>
                  <a:rPr lang="en-US" altLang="zh-CN" sz="2000" dirty="0">
                    <a:latin typeface="Arial" panose="020B0604020202020204" pitchFamily="34" charset="0"/>
                    <a:ea typeface="黑体" panose="02010609060101010101" pitchFamily="49" charset="-122"/>
                  </a:rPr>
                  <a:t>agent</a:t>
                </a:r>
                <a:r>
                  <a:rPr lang="zh-CN" altLang="en-US" sz="2000" dirty="0">
                    <a:latin typeface="Arial" panose="020B0604020202020204" pitchFamily="34" charset="0"/>
                    <a:ea typeface="黑体" panose="02010609060101010101" pitchFamily="49" charset="-122"/>
                  </a:rPr>
                  <a:t>的观测</a:t>
                </a:r>
                <a:endParaRPr lang="en-US" altLang="zh-CN" sz="2000" dirty="0">
                  <a:latin typeface="Arial" panose="020B0604020202020204" pitchFamily="34" charset="0"/>
                  <a:ea typeface="黑体" panose="02010609060101010101" pitchFamily="49" charset="-122"/>
                </a:endParaRPr>
              </a:p>
              <a:p>
                <a:pPr>
                  <a:lnSpc>
                    <a:spcPct val="150000"/>
                  </a:lnSpc>
                </a:pP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𝜏</m:t>
                        </m:r>
                      </m:e>
                      <m:sub>
                        <m:r>
                          <a:rPr lang="en-US" altLang="zh-CN" sz="2000" b="0" i="1" smtClean="0">
                            <a:latin typeface="Cambria Math" panose="02040503050406030204" pitchFamily="18" charset="0"/>
                          </a:rPr>
                          <m:t>𝑖</m:t>
                        </m:r>
                      </m:sub>
                    </m:sSub>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i="1" smtClean="0">
                            <a:latin typeface="Cambria Math" panose="02040503050406030204" pitchFamily="18" charset="0"/>
                            <a:ea typeface="Cambria Math" panose="02040503050406030204" pitchFamily="18" charset="0"/>
                          </a:rPr>
                          <m:t>𝒯</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i="1" smtClean="0">
                        <a:latin typeface="Cambria Math" panose="02040503050406030204" pitchFamily="18" charset="0"/>
                        <a:ea typeface="Cambria Math" panose="02040503050406030204" pitchFamily="18" charset="0"/>
                      </a:rPr>
                      <m:t>=</m:t>
                    </m:r>
                    <m:sSup>
                      <m:sSupPr>
                        <m:ctrlPr>
                          <a:rPr lang="en-US" altLang="zh-CN" sz="200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m:rPr>
                                <m:sty m:val="p"/>
                              </m:rPr>
                              <a:rPr lang="el-GR" altLang="zh-CN" sz="2000" b="0" i="1" smtClean="0">
                                <a:latin typeface="Cambria Math" panose="02040503050406030204" pitchFamily="18" charset="0"/>
                                <a:ea typeface="Cambria Math" panose="02040503050406030204" pitchFamily="18" charset="0"/>
                              </a:rPr>
                              <m:t>Ω</m:t>
                            </m:r>
                          </m:e>
                          <m:sub>
                            <m:r>
                              <a:rPr lang="en-US" altLang="zh-CN" sz="2000" b="0" i="1" smtClean="0">
                                <a:latin typeface="Cambria Math" panose="02040503050406030204" pitchFamily="18" charset="0"/>
                                <a:ea typeface="Cambria Math" panose="02040503050406030204" pitchFamily="18" charset="0"/>
                              </a:rPr>
                              <m:t>𝑖</m:t>
                            </m:r>
                          </m:sub>
                          <m:sup/>
                        </m:sSub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m:t>
                        </m:r>
                      </m:e>
                      <m:sup>
                        <m:r>
                          <a:rPr lang="en-US" altLang="zh-CN" sz="2000" b="0" i="1" smtClean="0">
                            <a:latin typeface="Cambria Math" panose="02040503050406030204" pitchFamily="18" charset="0"/>
                            <a:ea typeface="Cambria Math" panose="02040503050406030204" pitchFamily="18" charset="0"/>
                          </a:rPr>
                          <m:t>∗</m:t>
                        </m:r>
                      </m:sup>
                    </m:sSup>
                  </m:oMath>
                </a14:m>
                <a:r>
                  <a:rPr lang="zh-CN" altLang="en-US" sz="2000" dirty="0">
                    <a:latin typeface="Arial" panose="020B0604020202020204" pitchFamily="34" charset="0"/>
                    <a:ea typeface="黑体" panose="02010609060101010101" pitchFamily="49" charset="-122"/>
                  </a:rPr>
                  <a:t>，动作</a:t>
                </a:r>
                <a:r>
                  <a:rPr lang="en-US" altLang="zh-CN" sz="2000" dirty="0">
                    <a:latin typeface="Arial" panose="020B0604020202020204" pitchFamily="34" charset="0"/>
                    <a:ea typeface="黑体" panose="02010609060101010101" pitchFamily="49" charset="-122"/>
                  </a:rPr>
                  <a:t>-</a:t>
                </a:r>
                <a:r>
                  <a:rPr lang="zh-CN" altLang="en-US" sz="2000" dirty="0">
                    <a:latin typeface="Arial" panose="020B0604020202020204" pitchFamily="34" charset="0"/>
                    <a:ea typeface="黑体" panose="02010609060101010101" pitchFamily="49" charset="-122"/>
                  </a:rPr>
                  <a:t>观察历史</a:t>
                </a:r>
                <a:endParaRPr lang="en-US" altLang="zh-CN" sz="2000" dirty="0">
                  <a:latin typeface="Arial" panose="020B0604020202020204" pitchFamily="34" charset="0"/>
                  <a:ea typeface="黑体" panose="02010609060101010101" pitchFamily="49" charset="-122"/>
                </a:endParaRPr>
              </a:p>
              <a:p>
                <a:pPr>
                  <a:lnSpc>
                    <a:spcPct val="150000"/>
                  </a:lnSpc>
                </a:pPr>
                <a:endParaRPr lang="zh-CN" altLang="en-US" sz="2000" dirty="0">
                  <a:latin typeface="Arial" panose="020B0604020202020204" pitchFamily="34" charset="0"/>
                  <a:ea typeface="黑体" panose="02010609060101010101" pitchFamily="49" charset="-122"/>
                </a:endParaRPr>
              </a:p>
            </p:txBody>
          </p:sp>
        </mc:Choice>
        <mc:Fallback xmlns="">
          <p:sp>
            <p:nvSpPr>
              <p:cNvPr id="3" name="内容占位符 2">
                <a:extLst>
                  <a:ext uri="{FF2B5EF4-FFF2-40B4-BE49-F238E27FC236}">
                    <a16:creationId xmlns:a16="http://schemas.microsoft.com/office/drawing/2014/main" id="{53E8A944-0D09-9CDA-BF86-F1F1B27B956B}"/>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AC5C2DE-3C45-8094-7F4A-F7DDCF39F73C}"/>
              </a:ext>
            </a:extLst>
          </p:cNvPr>
          <p:cNvPicPr>
            <a:picLocks noChangeAspect="1"/>
          </p:cNvPicPr>
          <p:nvPr/>
        </p:nvPicPr>
        <p:blipFill rotWithShape="1">
          <a:blip r:embed="rId3"/>
          <a:srcRect t="6064"/>
          <a:stretch/>
        </p:blipFill>
        <p:spPr>
          <a:xfrm>
            <a:off x="4297524" y="1168076"/>
            <a:ext cx="3596952" cy="314974"/>
          </a:xfrm>
          <a:prstGeom prst="rect">
            <a:avLst/>
          </a:prstGeom>
        </p:spPr>
      </p:pic>
      <p:pic>
        <p:nvPicPr>
          <p:cNvPr id="6" name="图片 5">
            <a:extLst>
              <a:ext uri="{FF2B5EF4-FFF2-40B4-BE49-F238E27FC236}">
                <a16:creationId xmlns:a16="http://schemas.microsoft.com/office/drawing/2014/main" id="{49989105-BA08-FBED-3DE5-2EC79C6E61D9}"/>
              </a:ext>
            </a:extLst>
          </p:cNvPr>
          <p:cNvPicPr>
            <a:picLocks noChangeAspect="1"/>
          </p:cNvPicPr>
          <p:nvPr/>
        </p:nvPicPr>
        <p:blipFill>
          <a:blip r:embed="rId4"/>
          <a:stretch>
            <a:fillRect/>
          </a:stretch>
        </p:blipFill>
        <p:spPr>
          <a:xfrm>
            <a:off x="5383192" y="4350219"/>
            <a:ext cx="3371847" cy="318470"/>
          </a:xfrm>
          <a:prstGeom prst="rect">
            <a:avLst/>
          </a:prstGeom>
        </p:spPr>
      </p:pic>
    </p:spTree>
    <p:extLst>
      <p:ext uri="{BB962C8B-B14F-4D97-AF65-F5344CB8AC3E}">
        <p14:creationId xmlns:p14="http://schemas.microsoft.com/office/powerpoint/2010/main" val="3971350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77B8CD-E58B-7C3B-EF7E-C04D4DE7D526}"/>
              </a:ext>
            </a:extLst>
          </p:cNvPr>
          <p:cNvPicPr>
            <a:picLocks noChangeAspect="1"/>
          </p:cNvPicPr>
          <p:nvPr/>
        </p:nvPicPr>
        <p:blipFill>
          <a:blip r:embed="rId2"/>
          <a:stretch>
            <a:fillRect/>
          </a:stretch>
        </p:blipFill>
        <p:spPr>
          <a:xfrm>
            <a:off x="3155508" y="1187408"/>
            <a:ext cx="3746097" cy="677073"/>
          </a:xfrm>
          <a:prstGeom prst="rect">
            <a:avLst/>
          </a:prstGeom>
        </p:spPr>
      </p:pic>
      <p:pic>
        <p:nvPicPr>
          <p:cNvPr id="11" name="图片 10">
            <a:extLst>
              <a:ext uri="{FF2B5EF4-FFF2-40B4-BE49-F238E27FC236}">
                <a16:creationId xmlns:a16="http://schemas.microsoft.com/office/drawing/2014/main" id="{3259863F-A11D-FF76-E473-8E3B06E346A8}"/>
              </a:ext>
            </a:extLst>
          </p:cNvPr>
          <p:cNvPicPr>
            <a:picLocks noChangeAspect="1"/>
          </p:cNvPicPr>
          <p:nvPr/>
        </p:nvPicPr>
        <p:blipFill>
          <a:blip r:embed="rId3"/>
          <a:stretch>
            <a:fillRect/>
          </a:stretch>
        </p:blipFill>
        <p:spPr>
          <a:xfrm>
            <a:off x="2830843" y="2047213"/>
            <a:ext cx="4308149" cy="677073"/>
          </a:xfrm>
          <a:prstGeom prst="rect">
            <a:avLst/>
          </a:prstGeom>
          <a:ln>
            <a:noFill/>
          </a:ln>
          <a:effectLst>
            <a:outerShdw blurRad="190500" algn="tl" rotWithShape="0">
              <a:srgbClr val="000000">
                <a:alpha val="70000"/>
              </a:srgbClr>
            </a:outerShdw>
          </a:effectLst>
        </p:spPr>
      </p:pic>
      <p:pic>
        <p:nvPicPr>
          <p:cNvPr id="15" name="图片 14">
            <a:extLst>
              <a:ext uri="{FF2B5EF4-FFF2-40B4-BE49-F238E27FC236}">
                <a16:creationId xmlns:a16="http://schemas.microsoft.com/office/drawing/2014/main" id="{C78B38DE-0BAD-AC72-6D17-68C65F35B4C6}"/>
              </a:ext>
            </a:extLst>
          </p:cNvPr>
          <p:cNvPicPr>
            <a:picLocks noChangeAspect="1"/>
          </p:cNvPicPr>
          <p:nvPr/>
        </p:nvPicPr>
        <p:blipFill>
          <a:blip r:embed="rId4"/>
          <a:stretch>
            <a:fillRect/>
          </a:stretch>
        </p:blipFill>
        <p:spPr>
          <a:xfrm>
            <a:off x="3363881" y="2999744"/>
            <a:ext cx="3840542" cy="1027815"/>
          </a:xfrm>
          <a:prstGeom prst="rect">
            <a:avLst/>
          </a:prstGeom>
        </p:spPr>
      </p:pic>
      <p:sp>
        <p:nvSpPr>
          <p:cNvPr id="8" name="文本框 7">
            <a:extLst>
              <a:ext uri="{FF2B5EF4-FFF2-40B4-BE49-F238E27FC236}">
                <a16:creationId xmlns:a16="http://schemas.microsoft.com/office/drawing/2014/main" id="{52DBF84A-3887-CC5D-224A-C0CF712251B7}"/>
              </a:ext>
            </a:extLst>
          </p:cNvPr>
          <p:cNvSpPr txBox="1"/>
          <p:nvPr/>
        </p:nvSpPr>
        <p:spPr>
          <a:xfrm>
            <a:off x="7352450" y="3189872"/>
            <a:ext cx="1671540"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确定策略梯度</a:t>
            </a:r>
            <a:r>
              <a:rPr lang="en-US" altLang="zh-CN" dirty="0"/>
              <a:t>DPG</a:t>
            </a:r>
            <a:endParaRPr lang="zh-CN" altLang="en-US" dirty="0"/>
          </a:p>
        </p:txBody>
      </p:sp>
      <p:sp>
        <p:nvSpPr>
          <p:cNvPr id="12" name="文本框 11">
            <a:extLst>
              <a:ext uri="{FF2B5EF4-FFF2-40B4-BE49-F238E27FC236}">
                <a16:creationId xmlns:a16="http://schemas.microsoft.com/office/drawing/2014/main" id="{FF104BD7-F08B-68E5-4DE2-77DCBA9EA7F3}"/>
              </a:ext>
            </a:extLst>
          </p:cNvPr>
          <p:cNvSpPr txBox="1"/>
          <p:nvPr/>
        </p:nvSpPr>
        <p:spPr>
          <a:xfrm>
            <a:off x="436606" y="517925"/>
            <a:ext cx="2459060"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集中式</a:t>
            </a:r>
            <a:r>
              <a:rPr lang="en-US" altLang="zh-CN" dirty="0"/>
              <a:t>critic</a:t>
            </a:r>
            <a:r>
              <a:rPr lang="zh-CN" altLang="en-US" dirty="0"/>
              <a:t>用于捕获</a:t>
            </a:r>
            <a:r>
              <a:rPr lang="en-US" altLang="zh-CN" dirty="0"/>
              <a:t>agent</a:t>
            </a:r>
            <a:r>
              <a:rPr lang="zh-CN" altLang="en-US" dirty="0"/>
              <a:t>之间的关系，分散的</a:t>
            </a:r>
            <a:r>
              <a:rPr lang="en-US" altLang="zh-CN" dirty="0"/>
              <a:t>actor</a:t>
            </a:r>
            <a:r>
              <a:rPr lang="zh-CN" altLang="en-US" dirty="0"/>
              <a:t>能够并行执行操作</a:t>
            </a:r>
          </a:p>
        </p:txBody>
      </p:sp>
      <p:sp>
        <p:nvSpPr>
          <p:cNvPr id="17" name="标题 1">
            <a:extLst>
              <a:ext uri="{FF2B5EF4-FFF2-40B4-BE49-F238E27FC236}">
                <a16:creationId xmlns:a16="http://schemas.microsoft.com/office/drawing/2014/main" id="{7F3DF432-3A1F-B14F-B06C-537AEC133D27}"/>
              </a:ext>
            </a:extLst>
          </p:cNvPr>
          <p:cNvSpPr>
            <a:spLocks noGrp="1"/>
          </p:cNvSpPr>
          <p:nvPr>
            <p:ph type="title"/>
          </p:nvPr>
        </p:nvSpPr>
        <p:spPr>
          <a:xfrm>
            <a:off x="838200" y="3442"/>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objective function</a:t>
            </a:r>
            <a:endParaRPr lang="zh-CN" altLang="en-US" b="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97A1227-7F9D-978D-DA27-BAA670E50354}"/>
                  </a:ext>
                </a:extLst>
              </p:cNvPr>
              <p:cNvSpPr txBox="1"/>
              <p:nvPr/>
            </p:nvSpPr>
            <p:spPr>
              <a:xfrm>
                <a:off x="7352450" y="2176092"/>
                <a:ext cx="2809792" cy="387670"/>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high-level</a:t>
                </a:r>
                <a:r>
                  <a:rPr lang="zh-CN" altLang="en-US" dirty="0"/>
                  <a:t>动作表示为</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𝑎</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a:latin typeface="Cambria Math" panose="02040503050406030204" pitchFamily="18" charset="0"/>
                              </a:rPr>
                              <m:t>𝜇</m:t>
                            </m:r>
                          </m:e>
                        </m:acc>
                      </m:e>
                      <m:sub>
                        <m:acc>
                          <m:accPr>
                            <m:chr m:val="̂"/>
                            <m:ctrlPr>
                              <a:rPr lang="en-US" altLang="zh-CN" i="1">
                                <a:latin typeface="Cambria Math" panose="02040503050406030204" pitchFamily="18" charset="0"/>
                              </a:rPr>
                            </m:ctrlPr>
                          </m:accPr>
                          <m:e>
                            <m:r>
                              <a:rPr lang="zh-CN" altLang="en-US">
                                <a:latin typeface="Cambria Math" panose="02040503050406030204" pitchFamily="18" charset="0"/>
                              </a:rPr>
                              <m:t>𝜃</m:t>
                            </m:r>
                          </m:e>
                        </m:acc>
                      </m:sub>
                    </m:sSub>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𝑠</m:t>
                            </m:r>
                          </m:e>
                        </m:acc>
                      </m:e>
                      <m:sub>
                        <m:r>
                          <a:rPr lang="en-US" altLang="zh-CN">
                            <a:latin typeface="Cambria Math" panose="02040503050406030204" pitchFamily="18" charset="0"/>
                          </a:rPr>
                          <m:t>𝑡</m:t>
                        </m:r>
                      </m:sub>
                      <m:sup>
                        <m:r>
                          <a:rPr lang="en-US" altLang="zh-CN">
                            <a:latin typeface="Cambria Math" panose="02040503050406030204" pitchFamily="18" charset="0"/>
                          </a:rPr>
                          <m:t>𝑛</m:t>
                        </m:r>
                      </m:sup>
                    </m:sSubSup>
                    <m:r>
                      <a:rPr lang="en-US" altLang="zh-CN">
                        <a:latin typeface="Cambria Math" panose="02040503050406030204" pitchFamily="18" charset="0"/>
                      </a:rPr>
                      <m:t>)</m:t>
                    </m:r>
                  </m:oMath>
                </a14:m>
                <a:endParaRPr lang="zh-CN" altLang="en-US" dirty="0"/>
              </a:p>
            </p:txBody>
          </p:sp>
        </mc:Choice>
        <mc:Fallback xmlns="">
          <p:sp>
            <p:nvSpPr>
              <p:cNvPr id="20" name="文本框 19">
                <a:extLst>
                  <a:ext uri="{FF2B5EF4-FFF2-40B4-BE49-F238E27FC236}">
                    <a16:creationId xmlns:a16="http://schemas.microsoft.com/office/drawing/2014/main" id="{697A1227-7F9D-978D-DA27-BAA670E50354}"/>
                  </a:ext>
                </a:extLst>
              </p:cNvPr>
              <p:cNvSpPr txBox="1">
                <a:spLocks noRot="1" noChangeAspect="1" noMove="1" noResize="1" noEditPoints="1" noAdjustHandles="1" noChangeArrowheads="1" noChangeShapeType="1" noTextEdit="1"/>
              </p:cNvSpPr>
              <p:nvPr/>
            </p:nvSpPr>
            <p:spPr>
              <a:xfrm>
                <a:off x="7352450" y="2176092"/>
                <a:ext cx="2809792" cy="387670"/>
              </a:xfrm>
              <a:prstGeom prst="rect">
                <a:avLst/>
              </a:prstGeom>
              <a:blipFill>
                <a:blip r:embed="rId5"/>
                <a:stretch>
                  <a:fillRect l="-215" b="-8824"/>
                </a:stretch>
              </a:blipFill>
              <a:ln w="22225">
                <a:solidFill>
                  <a:schemeClr val="accent1"/>
                </a:solidFill>
              </a:ln>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6A9EC0BD-0DB1-A850-E385-6852890249E1}"/>
              </a:ext>
            </a:extLst>
          </p:cNvPr>
          <p:cNvGrpSpPr/>
          <p:nvPr/>
        </p:nvGrpSpPr>
        <p:grpSpPr>
          <a:xfrm>
            <a:off x="902548" y="4189610"/>
            <a:ext cx="10192043" cy="2392547"/>
            <a:chOff x="1575581" y="4177935"/>
            <a:chExt cx="10192043" cy="2392547"/>
          </a:xfrm>
        </p:grpSpPr>
        <p:sp>
          <p:nvSpPr>
            <p:cNvPr id="3" name="矩形: 圆角 2">
              <a:extLst>
                <a:ext uri="{FF2B5EF4-FFF2-40B4-BE49-F238E27FC236}">
                  <a16:creationId xmlns:a16="http://schemas.microsoft.com/office/drawing/2014/main" id="{992D7B2A-C528-5B5A-C9CA-AA60A1395D19}"/>
                </a:ext>
              </a:extLst>
            </p:cNvPr>
            <p:cNvSpPr/>
            <p:nvPr/>
          </p:nvSpPr>
          <p:spPr>
            <a:xfrm>
              <a:off x="1575581" y="4177935"/>
              <a:ext cx="10192043" cy="2392547"/>
            </a:xfrm>
            <a:prstGeom prst="round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159FB5D2-CD5D-6E70-9D00-19CFF8695F81}"/>
                </a:ext>
              </a:extLst>
            </p:cNvPr>
            <p:cNvSpPr txBox="1"/>
            <p:nvPr/>
          </p:nvSpPr>
          <p:spPr>
            <a:xfrm>
              <a:off x="5532585" y="4445382"/>
              <a:ext cx="2083176"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分散式</a:t>
              </a:r>
              <a:r>
                <a:rPr lang="en-US" altLang="zh-CN" dirty="0"/>
                <a:t>actor</a:t>
              </a:r>
              <a:r>
                <a:rPr lang="zh-CN" altLang="en-US" dirty="0"/>
                <a:t>，梯度更新</a:t>
              </a:r>
            </a:p>
          </p:txBody>
        </p:sp>
      </p:grpSp>
      <p:sp>
        <p:nvSpPr>
          <p:cNvPr id="14" name="文本框 13">
            <a:extLst>
              <a:ext uri="{FF2B5EF4-FFF2-40B4-BE49-F238E27FC236}">
                <a16:creationId xmlns:a16="http://schemas.microsoft.com/office/drawing/2014/main" id="{F4171FE5-204E-E14C-43D7-F94CE6D83F38}"/>
              </a:ext>
            </a:extLst>
          </p:cNvPr>
          <p:cNvSpPr txBox="1"/>
          <p:nvPr/>
        </p:nvSpPr>
        <p:spPr>
          <a:xfrm>
            <a:off x="9054097" y="517926"/>
            <a:ext cx="2559545" cy="1019959"/>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训练方法：用确定策略梯度更新策略网络，用 </a:t>
            </a:r>
            <a:r>
              <a:rPr lang="en-US" altLang="zh-CN" dirty="0"/>
              <a:t>TD </a:t>
            </a:r>
            <a:r>
              <a:rPr lang="zh-CN" altLang="en-US" dirty="0"/>
              <a:t>算法更新价值网络。</a:t>
            </a:r>
          </a:p>
        </p:txBody>
      </p:sp>
      <p:pic>
        <p:nvPicPr>
          <p:cNvPr id="6" name="图片 5">
            <a:extLst>
              <a:ext uri="{FF2B5EF4-FFF2-40B4-BE49-F238E27FC236}">
                <a16:creationId xmlns:a16="http://schemas.microsoft.com/office/drawing/2014/main" id="{B17C225F-E910-7ACE-95ED-8DADCB5D9EA8}"/>
              </a:ext>
            </a:extLst>
          </p:cNvPr>
          <p:cNvPicPr>
            <a:picLocks noChangeAspect="1"/>
          </p:cNvPicPr>
          <p:nvPr/>
        </p:nvPicPr>
        <p:blipFill>
          <a:blip r:embed="rId6"/>
          <a:stretch>
            <a:fillRect/>
          </a:stretch>
        </p:blipFill>
        <p:spPr>
          <a:xfrm>
            <a:off x="3492252" y="4917382"/>
            <a:ext cx="5012636" cy="1311667"/>
          </a:xfrm>
          <a:prstGeom prst="rect">
            <a:avLst/>
          </a:prstGeom>
        </p:spPr>
      </p:pic>
    </p:spTree>
    <p:extLst>
      <p:ext uri="{BB962C8B-B14F-4D97-AF65-F5344CB8AC3E}">
        <p14:creationId xmlns:p14="http://schemas.microsoft.com/office/powerpoint/2010/main" val="167684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D681132-146A-569E-C0CB-4CD2994EF880}"/>
              </a:ext>
            </a:extLst>
          </p:cNvPr>
          <p:cNvSpPr>
            <a:spLocks noGrp="1"/>
          </p:cNvSpPr>
          <p:nvPr>
            <p:ph type="title"/>
          </p:nvPr>
        </p:nvSpPr>
        <p:spPr>
          <a:xfrm>
            <a:off x="838200" y="365125"/>
            <a:ext cx="10515600" cy="1325563"/>
          </a:xfrm>
        </p:spPr>
        <p:txBody>
          <a:bodyPr/>
          <a:lstStyle/>
          <a:p>
            <a:r>
              <a:rPr lang="en-US" altLang="zh-CN" b="1" dirty="0">
                <a:solidFill>
                  <a:schemeClr val="accent1"/>
                </a:solidFill>
                <a:latin typeface="Arial" panose="020B0604020202020204" pitchFamily="34" charset="0"/>
                <a:cs typeface="Arial" panose="020B0604020202020204" pitchFamily="34" charset="0"/>
              </a:rPr>
              <a:t>HMARL</a:t>
            </a:r>
            <a:r>
              <a:rPr lang="zh-CN" altLang="en-US" b="1" dirty="0">
                <a:solidFill>
                  <a:schemeClr val="accent1"/>
                </a:solidFill>
                <a:latin typeface="黑体" panose="02010609060101010101" pitchFamily="49" charset="-122"/>
                <a:ea typeface="黑体" panose="02010609060101010101" pitchFamily="49" charset="-122"/>
                <a:cs typeface="Arial" panose="020B0604020202020204" pitchFamily="34" charset="0"/>
              </a:rPr>
              <a:t>训练</a:t>
            </a:r>
          </a:p>
        </p:txBody>
      </p:sp>
      <p:pic>
        <p:nvPicPr>
          <p:cNvPr id="6" name="图片 5">
            <a:extLst>
              <a:ext uri="{FF2B5EF4-FFF2-40B4-BE49-F238E27FC236}">
                <a16:creationId xmlns:a16="http://schemas.microsoft.com/office/drawing/2014/main" id="{BC959BAF-F3CE-05A6-7B50-F4FBD2A94183}"/>
              </a:ext>
            </a:extLst>
          </p:cNvPr>
          <p:cNvPicPr>
            <a:picLocks noChangeAspect="1"/>
          </p:cNvPicPr>
          <p:nvPr/>
        </p:nvPicPr>
        <p:blipFill>
          <a:blip r:embed="rId2"/>
          <a:stretch>
            <a:fillRect/>
          </a:stretch>
        </p:blipFill>
        <p:spPr>
          <a:xfrm>
            <a:off x="1025138" y="1626848"/>
            <a:ext cx="4778154" cy="4450466"/>
          </a:xfrm>
          <a:prstGeom prst="rect">
            <a:avLst/>
          </a:prstGeom>
        </p:spPr>
      </p:pic>
      <p:sp>
        <p:nvSpPr>
          <p:cNvPr id="7" name="文本框 6">
            <a:extLst>
              <a:ext uri="{FF2B5EF4-FFF2-40B4-BE49-F238E27FC236}">
                <a16:creationId xmlns:a16="http://schemas.microsoft.com/office/drawing/2014/main" id="{333BD804-187E-8BFF-3A72-F0453FF60172}"/>
              </a:ext>
            </a:extLst>
          </p:cNvPr>
          <p:cNvSpPr txBox="1"/>
          <p:nvPr/>
        </p:nvSpPr>
        <p:spPr>
          <a:xfrm>
            <a:off x="5659990" y="1825722"/>
            <a:ext cx="6377214" cy="696794"/>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sz="1400" dirty="0"/>
              <a:t>输入：子策略的个数</a:t>
            </a:r>
            <a:r>
              <a:rPr lang="en-US" altLang="zh-CN" sz="1400" dirty="0"/>
              <a:t>K</a:t>
            </a:r>
            <a:r>
              <a:rPr lang="zh-CN" altLang="en-US" sz="1400" dirty="0"/>
              <a:t>，广告（</a:t>
            </a:r>
            <a:r>
              <a:rPr lang="en-US" altLang="zh-CN" sz="1400" dirty="0"/>
              <a:t>agent</a:t>
            </a:r>
            <a:r>
              <a:rPr lang="zh-CN" altLang="en-US" sz="1400" dirty="0"/>
              <a:t>、合同）的个数</a:t>
            </a:r>
            <a:r>
              <a:rPr lang="en-US" altLang="zh-CN" sz="1400" dirty="0"/>
              <a:t>N</a:t>
            </a:r>
            <a:r>
              <a:rPr lang="zh-CN" altLang="en-US" sz="1400" dirty="0"/>
              <a:t>，环境的奖励函数，间隔时间步长</a:t>
            </a:r>
            <a:r>
              <a:rPr lang="en-US" altLang="zh-CN" sz="1400" dirty="0"/>
              <a:t>V</a:t>
            </a:r>
            <a:r>
              <a:rPr lang="zh-CN" altLang="en-US" sz="1400" dirty="0"/>
              <a:t>，总共时间</a:t>
            </a:r>
            <a:r>
              <a:rPr lang="en-US" altLang="zh-CN" sz="1400" dirty="0"/>
              <a:t>T</a:t>
            </a:r>
            <a:r>
              <a:rPr lang="zh-CN" altLang="en-US" sz="1400" dirty="0"/>
              <a:t>，轮数</a:t>
            </a:r>
            <a:r>
              <a:rPr lang="en-US" altLang="zh-CN" sz="1400" dirty="0"/>
              <a:t>U</a:t>
            </a:r>
            <a:endParaRPr lang="zh-CN" altLang="en-US" sz="1400" dirty="0"/>
          </a:p>
        </p:txBody>
      </p:sp>
      <p:sp>
        <p:nvSpPr>
          <p:cNvPr id="8" name="文本框 7">
            <a:extLst>
              <a:ext uri="{FF2B5EF4-FFF2-40B4-BE49-F238E27FC236}">
                <a16:creationId xmlns:a16="http://schemas.microsoft.com/office/drawing/2014/main" id="{9176B8CF-D49D-C539-432B-7AE828324B4B}"/>
              </a:ext>
            </a:extLst>
          </p:cNvPr>
          <p:cNvSpPr txBox="1"/>
          <p:nvPr/>
        </p:nvSpPr>
        <p:spPr>
          <a:xfrm>
            <a:off x="5659990" y="2604014"/>
            <a:ext cx="6377214" cy="1019959"/>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sz="1400" dirty="0"/>
              <a:t>热启动：把广告（</a:t>
            </a:r>
            <a:r>
              <a:rPr lang="en-US" altLang="zh-CN" sz="1400" dirty="0"/>
              <a:t>agent</a:t>
            </a:r>
            <a:r>
              <a:rPr lang="zh-CN" altLang="en-US" sz="1400" dirty="0"/>
              <a:t>）聚类成</a:t>
            </a:r>
            <a:r>
              <a:rPr lang="en-US" altLang="zh-CN" sz="1400" dirty="0"/>
              <a:t>K</a:t>
            </a:r>
            <a:r>
              <a:rPr lang="zh-CN" altLang="en-US" sz="1400" dirty="0"/>
              <a:t>组，对应</a:t>
            </a:r>
            <a:r>
              <a:rPr lang="en-US" altLang="zh-CN" sz="1400" dirty="0"/>
              <a:t>K</a:t>
            </a:r>
            <a:r>
              <a:rPr lang="zh-CN" altLang="en-US" sz="1400" dirty="0"/>
              <a:t>个子策略，每一个子策略用</a:t>
            </a:r>
            <a:r>
              <a:rPr lang="en-US" altLang="zh-CN" sz="1400" dirty="0"/>
              <a:t>DDPG</a:t>
            </a:r>
            <a:r>
              <a:rPr lang="zh-CN" altLang="en-US" sz="1400" dirty="0"/>
              <a:t>单独预训练。</a:t>
            </a:r>
            <a:r>
              <a:rPr lang="en-US" altLang="zh-CN" sz="1400" dirty="0"/>
              <a:t>Manager</a:t>
            </a:r>
            <a:r>
              <a:rPr lang="zh-CN" altLang="en-US" sz="1400" dirty="0"/>
              <a:t>策略用一个监督学习方法做预训练</a:t>
            </a:r>
            <a:endParaRPr lang="en-US" altLang="zh-CN" sz="1400" dirty="0"/>
          </a:p>
          <a:p>
            <a:r>
              <a:rPr lang="zh-CN" altLang="en-US" sz="1400" dirty="0"/>
              <a:t>记录经验回放数组</a:t>
            </a:r>
            <a:endParaRPr lang="en-US" altLang="zh-CN" sz="1400" dirty="0"/>
          </a:p>
        </p:txBody>
      </p:sp>
      <p:sp>
        <p:nvSpPr>
          <p:cNvPr id="9" name="文本框 8">
            <a:extLst>
              <a:ext uri="{FF2B5EF4-FFF2-40B4-BE49-F238E27FC236}">
                <a16:creationId xmlns:a16="http://schemas.microsoft.com/office/drawing/2014/main" id="{42E4623A-6992-8199-6C55-327C5BC01DD2}"/>
              </a:ext>
            </a:extLst>
          </p:cNvPr>
          <p:cNvSpPr txBox="1"/>
          <p:nvPr/>
        </p:nvSpPr>
        <p:spPr>
          <a:xfrm>
            <a:off x="5659990" y="3705471"/>
            <a:ext cx="6377214" cy="698717"/>
          </a:xfrm>
          <a:prstGeom prst="rect">
            <a:avLst/>
          </a:prstGeom>
          <a:noFill/>
          <a:ln w="22225">
            <a:solidFill>
              <a:schemeClr val="accent1"/>
            </a:solidFill>
          </a:ln>
        </p:spPr>
        <p:txBody>
          <a:bodyPr wrap="square" rtlCol="0">
            <a:spAutoFit/>
          </a:bodyPr>
          <a:lstStyle>
            <a:defPPr>
              <a:defRPr lang="zh-CN"/>
            </a:defPPr>
            <a:lvl1pPr>
              <a:lnSpc>
                <a:spcPct val="150000"/>
              </a:lnSpc>
              <a:defRPr sz="1600">
                <a:latin typeface="Arial" panose="020B0604020202020204" pitchFamily="34" charset="0"/>
                <a:ea typeface="黑体" panose="02010609060101010101" pitchFamily="49" charset="-122"/>
              </a:defRPr>
            </a:lvl1pPr>
          </a:lstStyle>
          <a:p>
            <a:r>
              <a:rPr lang="zh-CN" altLang="en-US" sz="1400" dirty="0"/>
              <a:t>训练的时候需要记录所有</a:t>
            </a:r>
            <a:r>
              <a:rPr lang="en-US" altLang="zh-CN" sz="1400" dirty="0"/>
              <a:t>agent</a:t>
            </a:r>
            <a:r>
              <a:rPr lang="zh-CN" altLang="en-US" sz="1400" dirty="0"/>
              <a:t>的动作和状态，测试的时候只需要各个</a:t>
            </a:r>
            <a:r>
              <a:rPr lang="en-US" altLang="zh-CN" sz="1400" dirty="0"/>
              <a:t>agent</a:t>
            </a:r>
            <a:r>
              <a:rPr lang="zh-CN" altLang="en-US" sz="1400" dirty="0"/>
              <a:t>的策略网络</a:t>
            </a:r>
            <a:endParaRPr lang="en-US" altLang="zh-CN" sz="1400" dirty="0"/>
          </a:p>
        </p:txBody>
      </p:sp>
    </p:spTree>
    <p:extLst>
      <p:ext uri="{BB962C8B-B14F-4D97-AF65-F5344CB8AC3E}">
        <p14:creationId xmlns:p14="http://schemas.microsoft.com/office/powerpoint/2010/main" val="3428374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21952"/>
            <a:ext cx="10515600" cy="1325563"/>
          </a:xfrm>
        </p:spPr>
        <p:txBody>
          <a:bodyPr/>
          <a:lstStyle/>
          <a:p>
            <a:pPr algn="ctr"/>
            <a:r>
              <a:rPr lang="en-US" altLang="zh-CN" b="1" dirty="0">
                <a:solidFill>
                  <a:schemeClr val="accent1"/>
                </a:solidFill>
                <a:latin typeface="Arial" panose="020B0604020202020204" pitchFamily="34" charset="0"/>
                <a:cs typeface="Arial" panose="020B0604020202020204" pitchFamily="34" charset="0"/>
              </a:rPr>
              <a:t>Manager Policy Learning</a:t>
            </a:r>
            <a:endParaRPr lang="zh-CN" altLang="en-US" b="1" dirty="0">
              <a:solidFill>
                <a:schemeClr val="accent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p:txBody>
              <a:bodyPr/>
              <a:lstStyle/>
              <a:p>
                <a:r>
                  <a:rPr lang="zh-CN" altLang="en-US" dirty="0"/>
                  <a:t>在每</a:t>
                </a:r>
                <a:r>
                  <a:rPr lang="en-US" altLang="zh-CN" dirty="0"/>
                  <a:t>V</a:t>
                </a:r>
                <a:r>
                  <a:rPr lang="zh-CN" altLang="en-US" dirty="0"/>
                  <a:t>个时间步根据第 </a:t>
                </a:r>
                <a:r>
                  <a:rPr lang="en-US" altLang="zh-CN" dirty="0"/>
                  <a:t>n </a:t>
                </a:r>
                <a:r>
                  <a:rPr lang="zh-CN" altLang="en-US" dirty="0"/>
                  <a:t>个</a:t>
                </a:r>
                <a:r>
                  <a:rPr lang="en-US" altLang="zh-CN" dirty="0"/>
                  <a:t>agent</a:t>
                </a:r>
                <a:r>
                  <a:rPr lang="zh-CN" altLang="en-US" dirty="0"/>
                  <a:t>的状态</a:t>
                </a:r>
                <a14:m>
                  <m:oMath xmlns:m="http://schemas.openxmlformats.org/officeDocument/2006/math">
                    <m:sSubSup>
                      <m:sSubSupPr>
                        <m:ctrlPr>
                          <a:rPr lang="en-US" altLang="zh-CN" i="1" smtClean="0">
                            <a:latin typeface="Cambria Math" panose="02040503050406030204" pitchFamily="18" charset="0"/>
                          </a:rPr>
                        </m:ctrlPr>
                      </m:sSubSupPr>
                      <m:e>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oMath>
                </a14:m>
                <a:r>
                  <a:rPr lang="zh-CN" altLang="en-US" dirty="0"/>
                  <a:t>为第 </a:t>
                </a:r>
                <a:r>
                  <a:rPr lang="en-US" altLang="zh-CN" dirty="0"/>
                  <a:t>n </a:t>
                </a:r>
                <a:r>
                  <a:rPr lang="zh-CN" altLang="en-US" dirty="0"/>
                  <a:t>个</a:t>
                </a:r>
                <a:r>
                  <a:rPr lang="en-US" altLang="zh-CN" dirty="0"/>
                  <a:t>agent</a:t>
                </a:r>
                <a:r>
                  <a:rPr lang="zh-CN" altLang="en-US" dirty="0"/>
                  <a:t>选择一个所需的子策略</a:t>
                </a:r>
                <a:endParaRPr lang="en-US" altLang="zh-CN" dirty="0"/>
              </a:p>
              <a:p>
                <a:r>
                  <a:rPr lang="en-US" altLang="zh-CN" dirty="0"/>
                  <a:t>Reward</a:t>
                </a:r>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e>
                      <m:sub>
                        <m:r>
                          <a:rPr lang="en-US" altLang="zh-CN" i="1">
                            <a:latin typeface="Cambria Math" panose="02040503050406030204" pitchFamily="18" charset="0"/>
                          </a:rPr>
                          <m:t>𝑡</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sup>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𝑛</m:t>
                            </m:r>
                          </m:sup>
                        </m:sSubSup>
                      </m:e>
                    </m:nary>
                  </m:oMath>
                </a14:m>
                <a:endParaRPr lang="zh-CN" altLang="en-US" dirty="0"/>
              </a:p>
            </p:txBody>
          </p:sp>
        </mc:Choice>
        <mc:Fallback xmlns="">
          <p:sp>
            <p:nvSpPr>
              <p:cNvPr id="3" name="内容占位符 2">
                <a:extLst>
                  <a:ext uri="{FF2B5EF4-FFF2-40B4-BE49-F238E27FC236}">
                    <a16:creationId xmlns:a16="http://schemas.microsoft.com/office/drawing/2014/main" id="{7FF3FD5C-B6CC-8309-E13E-23E6D7FADB56}"/>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5E31D7-4279-DE0E-E1B7-900F0DB9E42B}"/>
              </a:ext>
            </a:extLst>
          </p:cNvPr>
          <p:cNvPicPr>
            <a:picLocks noChangeAspect="1"/>
          </p:cNvPicPr>
          <p:nvPr/>
        </p:nvPicPr>
        <p:blipFill rotWithShape="1">
          <a:blip r:embed="rId3"/>
          <a:srcRect t="13141" b="-1"/>
          <a:stretch/>
        </p:blipFill>
        <p:spPr>
          <a:xfrm>
            <a:off x="5310264" y="2831911"/>
            <a:ext cx="2011854" cy="337580"/>
          </a:xfrm>
          <a:prstGeom prst="rect">
            <a:avLst/>
          </a:prstGeom>
        </p:spPr>
      </p:pic>
    </p:spTree>
    <p:extLst>
      <p:ext uri="{BB962C8B-B14F-4D97-AF65-F5344CB8AC3E}">
        <p14:creationId xmlns:p14="http://schemas.microsoft.com/office/powerpoint/2010/main" val="4216692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cs typeface="Arial" panose="020B0604020202020204" pitchFamily="34" charset="0"/>
              </a:rPr>
              <a:t>实验</a:t>
            </a:r>
          </a:p>
        </p:txBody>
      </p:sp>
      <p:pic>
        <p:nvPicPr>
          <p:cNvPr id="5" name="图片 4">
            <a:extLst>
              <a:ext uri="{FF2B5EF4-FFF2-40B4-BE49-F238E27FC236}">
                <a16:creationId xmlns:a16="http://schemas.microsoft.com/office/drawing/2014/main" id="{D69FA1AB-AA8D-D797-2241-74CC59D405AF}"/>
              </a:ext>
            </a:extLst>
          </p:cNvPr>
          <p:cNvPicPr>
            <a:picLocks noChangeAspect="1"/>
          </p:cNvPicPr>
          <p:nvPr/>
        </p:nvPicPr>
        <p:blipFill>
          <a:blip r:embed="rId3"/>
          <a:stretch>
            <a:fillRect/>
          </a:stretch>
        </p:blipFill>
        <p:spPr>
          <a:xfrm>
            <a:off x="0" y="1288194"/>
            <a:ext cx="4230504" cy="1485713"/>
          </a:xfrm>
          <a:prstGeom prst="rect">
            <a:avLst/>
          </a:prstGeom>
        </p:spPr>
      </p:pic>
      <p:pic>
        <p:nvPicPr>
          <p:cNvPr id="7" name="图片 6">
            <a:extLst>
              <a:ext uri="{FF2B5EF4-FFF2-40B4-BE49-F238E27FC236}">
                <a16:creationId xmlns:a16="http://schemas.microsoft.com/office/drawing/2014/main" id="{A10DC7E9-7F7E-AFED-9547-6534B2033BD6}"/>
              </a:ext>
            </a:extLst>
          </p:cNvPr>
          <p:cNvPicPr>
            <a:picLocks noChangeAspect="1"/>
          </p:cNvPicPr>
          <p:nvPr/>
        </p:nvPicPr>
        <p:blipFill>
          <a:blip r:embed="rId4"/>
          <a:stretch>
            <a:fillRect/>
          </a:stretch>
        </p:blipFill>
        <p:spPr>
          <a:xfrm>
            <a:off x="4230504" y="1087901"/>
            <a:ext cx="6904318" cy="3795089"/>
          </a:xfrm>
          <a:prstGeom prst="rect">
            <a:avLst/>
          </a:prstGeom>
        </p:spPr>
      </p:pic>
      <p:sp>
        <p:nvSpPr>
          <p:cNvPr id="9" name="文本框 8">
            <a:extLst>
              <a:ext uri="{FF2B5EF4-FFF2-40B4-BE49-F238E27FC236}">
                <a16:creationId xmlns:a16="http://schemas.microsoft.com/office/drawing/2014/main" id="{B5174220-1248-C23F-110D-B2FD20BF5F75}"/>
              </a:ext>
            </a:extLst>
          </p:cNvPr>
          <p:cNvSpPr txBox="1"/>
          <p:nvPr/>
        </p:nvSpPr>
        <p:spPr>
          <a:xfrm>
            <a:off x="222852" y="2880689"/>
            <a:ext cx="3140691" cy="1021883"/>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For the obtained data sets, we used the corresponding active GDAs contracts with different demands.</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8F5E0F0-B3D8-DC58-A92D-948EE2978B3A}"/>
                  </a:ext>
                </a:extLst>
              </p:cNvPr>
              <p:cNvSpPr txBox="1"/>
              <p:nvPr/>
            </p:nvSpPr>
            <p:spPr>
              <a:xfrm>
                <a:off x="10731786" y="2696023"/>
                <a:ext cx="14824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𝑛</m:t>
                          </m:r>
                        </m:sup>
                      </m:sSup>
                    </m:oMath>
                  </m:oMathPara>
                </a14:m>
                <a:endParaRPr lang="zh-CN" altLang="en-US" dirty="0"/>
              </a:p>
            </p:txBody>
          </p:sp>
        </mc:Choice>
        <mc:Fallback xmlns="">
          <p:sp>
            <p:nvSpPr>
              <p:cNvPr id="13" name="文本框 12">
                <a:extLst>
                  <a:ext uri="{FF2B5EF4-FFF2-40B4-BE49-F238E27FC236}">
                    <a16:creationId xmlns:a16="http://schemas.microsoft.com/office/drawing/2014/main" id="{F8F5E0F0-B3D8-DC58-A92D-948EE2978B3A}"/>
                  </a:ext>
                </a:extLst>
              </p:cNvPr>
              <p:cNvSpPr txBox="1">
                <a:spLocks noRot="1" noChangeAspect="1" noMove="1" noResize="1" noEditPoints="1" noAdjustHandles="1" noChangeArrowheads="1" noChangeShapeType="1" noTextEdit="1"/>
              </p:cNvSpPr>
              <p:nvPr/>
            </p:nvSpPr>
            <p:spPr>
              <a:xfrm>
                <a:off x="10731786" y="2696023"/>
                <a:ext cx="1482488" cy="369332"/>
              </a:xfrm>
              <a:prstGeom prst="rect">
                <a:avLst/>
              </a:prstGeom>
              <a:blipFill>
                <a:blip r:embed="rId5"/>
                <a:stretch>
                  <a:fillRect b="-1311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F5E779B0-4AB1-76F0-7200-82F5B124107D}"/>
              </a:ext>
            </a:extLst>
          </p:cNvPr>
          <p:cNvSpPr txBox="1"/>
          <p:nvPr/>
        </p:nvSpPr>
        <p:spPr>
          <a:xfrm>
            <a:off x="222851" y="4102233"/>
            <a:ext cx="4230503" cy="1989455"/>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en-US" altLang="zh-CN" dirty="0"/>
              <a:t>PID</a:t>
            </a:r>
            <a:r>
              <a:rPr lang="zh-CN" altLang="en-US" dirty="0"/>
              <a:t>：工业界使用的算法</a:t>
            </a:r>
            <a:endParaRPr lang="en-US" altLang="zh-CN" dirty="0"/>
          </a:p>
          <a:p>
            <a:r>
              <a:rPr lang="en-US" altLang="zh-CN" dirty="0"/>
              <a:t>HWN</a:t>
            </a:r>
            <a:r>
              <a:rPr lang="zh-CN" altLang="en-US" dirty="0"/>
              <a:t>、</a:t>
            </a:r>
            <a:r>
              <a:rPr lang="en-US" altLang="zh-CN" dirty="0"/>
              <a:t>SHALE</a:t>
            </a:r>
            <a:r>
              <a:rPr lang="zh-CN" altLang="en-US" dirty="0"/>
              <a:t>：启发式算法</a:t>
            </a:r>
            <a:endParaRPr lang="en-US" altLang="zh-CN" dirty="0"/>
          </a:p>
          <a:p>
            <a:r>
              <a:rPr lang="en-US" altLang="zh-CN" dirty="0"/>
              <a:t>LR</a:t>
            </a:r>
            <a:r>
              <a:rPr lang="zh-CN" altLang="en-US" dirty="0"/>
              <a:t>：</a:t>
            </a:r>
            <a:r>
              <a:rPr lang="en-US" altLang="zh-CN" dirty="0"/>
              <a:t>linear regression</a:t>
            </a:r>
          </a:p>
          <a:p>
            <a:r>
              <a:rPr lang="en-US" altLang="zh-CN" dirty="0"/>
              <a:t>RFR</a:t>
            </a:r>
            <a:r>
              <a:rPr lang="zh-CN" altLang="en-US" dirty="0"/>
              <a:t>：随机森林</a:t>
            </a:r>
            <a:endParaRPr lang="en-US" altLang="zh-CN" dirty="0"/>
          </a:p>
          <a:p>
            <a:r>
              <a:rPr lang="en-US" altLang="zh-CN" dirty="0" err="1"/>
              <a:t>FeUdal</a:t>
            </a:r>
            <a:r>
              <a:rPr lang="zh-CN" altLang="en-US" dirty="0"/>
              <a:t>：分层强化学习</a:t>
            </a:r>
            <a:endParaRPr lang="en-US" altLang="zh-CN" dirty="0"/>
          </a:p>
          <a:p>
            <a:r>
              <a:rPr lang="en-US" altLang="zh-CN" dirty="0" err="1"/>
              <a:t>Flat_HMARL</a:t>
            </a:r>
            <a:r>
              <a:rPr lang="zh-CN" altLang="en-US" dirty="0"/>
              <a:t>：只有一个子策略，没有</a:t>
            </a:r>
            <a:r>
              <a:rPr lang="en-US" altLang="zh-CN" dirty="0"/>
              <a:t>manage </a:t>
            </a:r>
            <a:r>
              <a:rPr lang="zh-CN" altLang="en-US" dirty="0"/>
              <a:t>策略</a:t>
            </a:r>
          </a:p>
        </p:txBody>
      </p:sp>
      <p:sp>
        <p:nvSpPr>
          <p:cNvPr id="16" name="文本框 15">
            <a:extLst>
              <a:ext uri="{FF2B5EF4-FFF2-40B4-BE49-F238E27FC236}">
                <a16:creationId xmlns:a16="http://schemas.microsoft.com/office/drawing/2014/main" id="{BAFBF0E6-AE14-B980-310A-81CEECF56AE6}"/>
              </a:ext>
            </a:extLst>
          </p:cNvPr>
          <p:cNvSpPr txBox="1"/>
          <p:nvPr/>
        </p:nvSpPr>
        <p:spPr>
          <a:xfrm>
            <a:off x="6718112" y="4910146"/>
            <a:ext cx="3067333" cy="373628"/>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交付率不足、正常交付率和过交付率</a:t>
            </a:r>
          </a:p>
        </p:txBody>
      </p:sp>
    </p:spTree>
    <p:extLst>
      <p:ext uri="{BB962C8B-B14F-4D97-AF65-F5344CB8AC3E}">
        <p14:creationId xmlns:p14="http://schemas.microsoft.com/office/powerpoint/2010/main" val="3647932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B4EB26-0737-9146-6C3F-4BE890FAE8E9}"/>
              </a:ext>
            </a:extLst>
          </p:cNvPr>
          <p:cNvPicPr>
            <a:picLocks noChangeAspect="1"/>
          </p:cNvPicPr>
          <p:nvPr/>
        </p:nvPicPr>
        <p:blipFill>
          <a:blip r:embed="rId3"/>
          <a:stretch>
            <a:fillRect/>
          </a:stretch>
        </p:blipFill>
        <p:spPr>
          <a:xfrm>
            <a:off x="0" y="959864"/>
            <a:ext cx="12192000" cy="4938272"/>
          </a:xfrm>
          <a:prstGeom prst="rect">
            <a:avLst/>
          </a:prstGeom>
        </p:spPr>
      </p:pic>
      <p:sp>
        <p:nvSpPr>
          <p:cNvPr id="6" name="标题 1">
            <a:extLst>
              <a:ext uri="{FF2B5EF4-FFF2-40B4-BE49-F238E27FC236}">
                <a16:creationId xmlns:a16="http://schemas.microsoft.com/office/drawing/2014/main" id="{8870F930-EAFF-84EF-89E2-D8A96E1874D3}"/>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cs typeface="Arial" panose="020B0604020202020204" pitchFamily="34" charset="0"/>
              </a:rPr>
              <a:t>实验</a:t>
            </a:r>
          </a:p>
        </p:txBody>
      </p:sp>
      <p:sp>
        <p:nvSpPr>
          <p:cNvPr id="8" name="文本框 7">
            <a:extLst>
              <a:ext uri="{FF2B5EF4-FFF2-40B4-BE49-F238E27FC236}">
                <a16:creationId xmlns:a16="http://schemas.microsoft.com/office/drawing/2014/main" id="{DE543E90-448C-4764-CD92-DD7425783C48}"/>
              </a:ext>
            </a:extLst>
          </p:cNvPr>
          <p:cNvSpPr txBox="1"/>
          <p:nvPr/>
        </p:nvSpPr>
        <p:spPr>
          <a:xfrm>
            <a:off x="838200" y="5983491"/>
            <a:ext cx="10776045" cy="646331"/>
          </a:xfrm>
          <a:prstGeom prst="rect">
            <a:avLst/>
          </a:prstGeom>
          <a:noFill/>
          <a:ln w="22225">
            <a:solidFill>
              <a:schemeClr val="accent1"/>
            </a:solidFill>
          </a:ln>
        </p:spPr>
        <p:txBody>
          <a:bodyPr wrap="square" rtlCol="0">
            <a:spAutoFit/>
          </a:bodyPr>
          <a:lstStyle>
            <a:defPPr>
              <a:defRPr lang="zh-CN"/>
            </a:defPPr>
            <a:lvl1pPr>
              <a:lnSpc>
                <a:spcPct val="150000"/>
              </a:lnSpc>
              <a:defRPr sz="1400">
                <a:latin typeface="Arial" panose="020B0604020202020204" pitchFamily="34" charset="0"/>
                <a:ea typeface="黑体" panose="02010609060101010101" pitchFamily="49" charset="-122"/>
              </a:defRPr>
            </a:lvl1pPr>
          </a:lstStyle>
          <a:p>
            <a:r>
              <a:rPr lang="zh-CN" altLang="en-US" dirty="0"/>
              <a:t>开始的时候，所有</a:t>
            </a:r>
            <a:r>
              <a:rPr lang="en-US" altLang="zh-CN" dirty="0"/>
              <a:t>agent</a:t>
            </a:r>
            <a:r>
              <a:rPr lang="zh-CN" altLang="en-US" dirty="0"/>
              <a:t>都没有获得任何曝光，因此，他们竞争</a:t>
            </a:r>
            <a:r>
              <a:rPr lang="en-US" altLang="zh-CN" dirty="0"/>
              <a:t>impression</a:t>
            </a:r>
            <a:r>
              <a:rPr lang="zh-CN" altLang="en-US" dirty="0"/>
              <a:t>。一段时间后，开始合作，为其他</a:t>
            </a:r>
            <a:r>
              <a:rPr lang="en-US" altLang="zh-CN" dirty="0"/>
              <a:t>agent</a:t>
            </a:r>
            <a:r>
              <a:rPr lang="zh-CN" altLang="en-US" dirty="0"/>
              <a:t>留下一些</a:t>
            </a:r>
            <a:r>
              <a:rPr lang="en-US" altLang="zh-CN" dirty="0"/>
              <a:t>impression</a:t>
            </a:r>
            <a:endParaRPr lang="zh-CN" altLang="en-US" dirty="0"/>
          </a:p>
        </p:txBody>
      </p:sp>
    </p:spTree>
    <p:extLst>
      <p:ext uri="{BB962C8B-B14F-4D97-AF65-F5344CB8AC3E}">
        <p14:creationId xmlns:p14="http://schemas.microsoft.com/office/powerpoint/2010/main" val="4026361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9FF40-D3B5-3140-C568-BFBDD63F76F5}"/>
              </a:ext>
            </a:extLst>
          </p:cNvPr>
          <p:cNvSpPr>
            <a:spLocks noGrp="1"/>
          </p:cNvSpPr>
          <p:nvPr>
            <p:ph type="title"/>
          </p:nvPr>
        </p:nvSpPr>
        <p:spPr/>
        <p:txBody>
          <a:bodyPr/>
          <a:lstStyle/>
          <a:p>
            <a:r>
              <a:rPr lang="zh-CN" altLang="en-US" dirty="0"/>
              <a:t>参考</a:t>
            </a:r>
          </a:p>
        </p:txBody>
      </p:sp>
      <p:sp>
        <p:nvSpPr>
          <p:cNvPr id="3" name="内容占位符 2">
            <a:extLst>
              <a:ext uri="{FF2B5EF4-FFF2-40B4-BE49-F238E27FC236}">
                <a16:creationId xmlns:a16="http://schemas.microsoft.com/office/drawing/2014/main" id="{7FF3FD5C-B6CC-8309-E13E-23E6D7FADB56}"/>
              </a:ext>
            </a:extLst>
          </p:cNvPr>
          <p:cNvSpPr>
            <a:spLocks noGrp="1"/>
          </p:cNvSpPr>
          <p:nvPr>
            <p:ph idx="1"/>
          </p:nvPr>
        </p:nvSpPr>
        <p:spPr/>
        <p:txBody>
          <a:bodyPr/>
          <a:lstStyle/>
          <a:p>
            <a:r>
              <a:rPr lang="en-US" altLang="zh-CN" dirty="0"/>
              <a:t>QMIX</a:t>
            </a:r>
            <a:r>
              <a:rPr lang="zh-CN" altLang="en-US" dirty="0"/>
              <a:t>：</a:t>
            </a:r>
            <a:endParaRPr lang="en-US" altLang="zh-CN" dirty="0"/>
          </a:p>
          <a:p>
            <a:pPr lvl="1"/>
            <a:r>
              <a:rPr lang="zh-CN" altLang="en-US" dirty="0"/>
              <a:t>代码 </a:t>
            </a:r>
            <a:r>
              <a:rPr lang="en-US" altLang="zh-CN" dirty="0"/>
              <a:t>https://blog.csdn.net/weixin_42985452/article/details/124048070</a:t>
            </a:r>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361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698E96A-41F3-65B7-B38B-8E47E0C0D286}"/>
              </a:ext>
            </a:extLst>
          </p:cNvPr>
          <p:cNvSpPr>
            <a:spLocks noGrp="1"/>
          </p:cNvSpPr>
          <p:nvPr>
            <p:ph idx="1"/>
          </p:nvPr>
        </p:nvSpPr>
        <p:spPr>
          <a:xfrm>
            <a:off x="838200" y="1402545"/>
            <a:ext cx="10515600" cy="4351338"/>
          </a:xfrm>
        </p:spPr>
        <p:txBody>
          <a:bodyPr>
            <a:normAutofit/>
          </a:bodyPr>
          <a:lstStyle/>
          <a:p>
            <a:pPr>
              <a:lnSpc>
                <a:spcPct val="150000"/>
              </a:lnSpc>
            </a:pPr>
            <a:r>
              <a:rPr lang="zh-CN" altLang="en-US" sz="2400" dirty="0">
                <a:latin typeface="Arial" panose="020B0604020202020204" pitchFamily="34" charset="0"/>
                <a:ea typeface="黑体" panose="02010609060101010101" pitchFamily="49" charset="-122"/>
              </a:rPr>
              <a:t>合作的多</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：共享参数并引入多样性，权衡知识共享和多样性</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分层强化学习：把一个复杂的策略分解成层次结构的子策略，减少学习参数</a:t>
            </a:r>
            <a:endParaRPr lang="en-US" altLang="zh-CN" sz="2400" dirty="0">
              <a:latin typeface="Arial" panose="020B0604020202020204" pitchFamily="34" charset="0"/>
              <a:ea typeface="黑体" panose="02010609060101010101" pitchFamily="49" charset="-122"/>
            </a:endParaRPr>
          </a:p>
          <a:p>
            <a:pPr>
              <a:lnSpc>
                <a:spcPct val="150000"/>
              </a:lnSpc>
            </a:pPr>
            <a:r>
              <a:rPr lang="zh-CN" altLang="en-US" sz="2400" dirty="0">
                <a:latin typeface="Arial" panose="020B0604020202020204" pitchFamily="34" charset="0"/>
                <a:ea typeface="黑体" panose="02010609060101010101" pitchFamily="49" charset="-122"/>
              </a:rPr>
              <a:t>在一个复杂决策任务中，</a:t>
            </a:r>
            <a:r>
              <a:rPr lang="en-US" altLang="zh-CN" sz="2400" dirty="0">
                <a:latin typeface="Arial" panose="020B0604020202020204" pitchFamily="34" charset="0"/>
                <a:ea typeface="黑体" panose="02010609060101010101" pitchFamily="49" charset="-122"/>
              </a:rPr>
              <a:t>agent</a:t>
            </a:r>
            <a:r>
              <a:rPr lang="zh-CN" altLang="en-US" sz="2400" dirty="0">
                <a:latin typeface="Arial" panose="020B0604020202020204" pitchFamily="34" charset="0"/>
                <a:ea typeface="黑体" panose="02010609060101010101" pitchFamily="49" charset="-122"/>
              </a:rPr>
              <a:t>之间的合作与竞争关系可能相互转换</a:t>
            </a:r>
          </a:p>
        </p:txBody>
      </p:sp>
      <p:sp>
        <p:nvSpPr>
          <p:cNvPr id="4" name="标题 1">
            <a:extLst>
              <a:ext uri="{FF2B5EF4-FFF2-40B4-BE49-F238E27FC236}">
                <a16:creationId xmlns:a16="http://schemas.microsoft.com/office/drawing/2014/main" id="{CA6AAA50-2CD3-E4EC-36E2-89E9581FEF28}"/>
              </a:ext>
            </a:extLst>
          </p:cNvPr>
          <p:cNvSpPr>
            <a:spLocks noGrp="1"/>
          </p:cNvSpPr>
          <p:nvPr>
            <p:ph type="title"/>
          </p:nvPr>
        </p:nvSpPr>
        <p:spPr>
          <a:xfrm>
            <a:off x="838200"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总结</a:t>
            </a:r>
          </a:p>
        </p:txBody>
      </p:sp>
    </p:spTree>
    <p:extLst>
      <p:ext uri="{BB962C8B-B14F-4D97-AF65-F5344CB8AC3E}">
        <p14:creationId xmlns:p14="http://schemas.microsoft.com/office/powerpoint/2010/main" val="244473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94217E5-2C0F-2427-ADAC-DF0741CFB8C9}"/>
              </a:ext>
            </a:extLst>
          </p:cNvPr>
          <p:cNvPicPr>
            <a:picLocks noChangeAspect="1"/>
          </p:cNvPicPr>
          <p:nvPr/>
        </p:nvPicPr>
        <p:blipFill>
          <a:blip r:embed="rId3"/>
          <a:stretch>
            <a:fillRect/>
          </a:stretch>
        </p:blipFill>
        <p:spPr>
          <a:xfrm>
            <a:off x="744535" y="1625213"/>
            <a:ext cx="4498123" cy="3607574"/>
          </a:xfrm>
          <a:prstGeom prst="rect">
            <a:avLst/>
          </a:prstGeom>
        </p:spPr>
      </p:pic>
      <p:sp>
        <p:nvSpPr>
          <p:cNvPr id="6" name="标题 1">
            <a:extLst>
              <a:ext uri="{FF2B5EF4-FFF2-40B4-BE49-F238E27FC236}">
                <a16:creationId xmlns:a16="http://schemas.microsoft.com/office/drawing/2014/main" id="{4E6C4CF7-A81A-5BA7-4451-A6CF3C6213D0}"/>
              </a:ext>
            </a:extLst>
          </p:cNvPr>
          <p:cNvSpPr>
            <a:spLocks noGrp="1"/>
          </p:cNvSpPr>
          <p:nvPr>
            <p:ph type="title"/>
          </p:nvPr>
        </p:nvSpPr>
        <p:spPr>
          <a:xfrm>
            <a:off x="838200" y="18255"/>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启发</a:t>
            </a:r>
          </a:p>
        </p:txBody>
      </p:sp>
      <p:sp>
        <p:nvSpPr>
          <p:cNvPr id="7" name="云形 6">
            <a:hlinkClick r:id="rId4" action="ppaction://hlinksldjump"/>
            <a:extLst>
              <a:ext uri="{FF2B5EF4-FFF2-40B4-BE49-F238E27FC236}">
                <a16:creationId xmlns:a16="http://schemas.microsoft.com/office/drawing/2014/main" id="{47BC08FA-94C4-2236-F288-95E89F2FC8DF}"/>
              </a:ext>
            </a:extLst>
          </p:cNvPr>
          <p:cNvSpPr/>
          <p:nvPr/>
        </p:nvSpPr>
        <p:spPr>
          <a:xfrm>
            <a:off x="5721024" y="1499943"/>
            <a:ext cx="2822476" cy="10091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20204" pitchFamily="34" charset="0"/>
                <a:ea typeface="黑体" panose="02010609060101010101" pitchFamily="49" charset="-122"/>
              </a:rPr>
              <a:t>Agent</a:t>
            </a:r>
            <a:r>
              <a:rPr lang="zh-CN" altLang="en-US" sz="1600" dirty="0">
                <a:latin typeface="Arial" panose="020B0604020202020204" pitchFamily="34" charset="0"/>
                <a:ea typeface="黑体" panose="02010609060101010101" pitchFamily="49" charset="-122"/>
              </a:rPr>
              <a:t>之间共享参数的方法在复杂任务中有缺陷</a:t>
            </a:r>
          </a:p>
        </p:txBody>
      </p:sp>
      <p:sp>
        <p:nvSpPr>
          <p:cNvPr id="8" name="箭头: 下 7">
            <a:extLst>
              <a:ext uri="{FF2B5EF4-FFF2-40B4-BE49-F238E27FC236}">
                <a16:creationId xmlns:a16="http://schemas.microsoft.com/office/drawing/2014/main" id="{279EF38A-BAE2-D16D-0C1E-50255D048375}"/>
              </a:ext>
            </a:extLst>
          </p:cNvPr>
          <p:cNvSpPr/>
          <p:nvPr/>
        </p:nvSpPr>
        <p:spPr>
          <a:xfrm>
            <a:off x="6949344" y="2610635"/>
            <a:ext cx="320665" cy="6170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云形 8">
            <a:extLst>
              <a:ext uri="{FF2B5EF4-FFF2-40B4-BE49-F238E27FC236}">
                <a16:creationId xmlns:a16="http://schemas.microsoft.com/office/drawing/2014/main" id="{023C9A2F-F5A5-FA39-7624-8029EA83521B}"/>
              </a:ext>
            </a:extLst>
          </p:cNvPr>
          <p:cNvSpPr/>
          <p:nvPr/>
        </p:nvSpPr>
        <p:spPr>
          <a:xfrm>
            <a:off x="5825265" y="3429000"/>
            <a:ext cx="2713987" cy="120032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Arial" panose="020B0604020202020204" pitchFamily="34" charset="0"/>
                <a:ea typeface="黑体" panose="02010609060101010101" pitchFamily="49" charset="-122"/>
              </a:rPr>
              <a:t>权衡共享参数和多样性</a:t>
            </a:r>
          </a:p>
        </p:txBody>
      </p:sp>
      <p:sp>
        <p:nvSpPr>
          <p:cNvPr id="11" name="文本框 10">
            <a:extLst>
              <a:ext uri="{FF2B5EF4-FFF2-40B4-BE49-F238E27FC236}">
                <a16:creationId xmlns:a16="http://schemas.microsoft.com/office/drawing/2014/main" id="{77E22772-D178-32A8-A1CC-D43CC358FA05}"/>
              </a:ext>
            </a:extLst>
          </p:cNvPr>
          <p:cNvSpPr txBox="1"/>
          <p:nvPr/>
        </p:nvSpPr>
        <p:spPr>
          <a:xfrm>
            <a:off x="8719331" y="1499943"/>
            <a:ext cx="3358938" cy="2116028"/>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pPr>
              <a:lnSpc>
                <a:spcPct val="150000"/>
              </a:lnSpc>
            </a:pPr>
            <a:r>
              <a:rPr lang="zh-CN" altLang="en-US" dirty="0"/>
              <a:t>当共享参数时，</a:t>
            </a:r>
            <a:r>
              <a:rPr lang="en-US" altLang="zh-CN" dirty="0"/>
              <a:t>agent</a:t>
            </a:r>
            <a:r>
              <a:rPr lang="zh-CN" altLang="en-US" dirty="0"/>
              <a:t>倾向于获得同质行为，因为它们通常在类似的观察下采取类似的行动，因此无法完成有效的探索和复杂的合作策略。</a:t>
            </a:r>
          </a:p>
        </p:txBody>
      </p:sp>
    </p:spTree>
    <p:extLst>
      <p:ext uri="{BB962C8B-B14F-4D97-AF65-F5344CB8AC3E}">
        <p14:creationId xmlns:p14="http://schemas.microsoft.com/office/powerpoint/2010/main" val="42319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7AA1B-4478-5CAA-27A6-045D1B77EABD}"/>
              </a:ext>
            </a:extLst>
          </p:cNvPr>
          <p:cNvSpPr>
            <a:spLocks noGrp="1"/>
          </p:cNvSpPr>
          <p:nvPr>
            <p:ph type="title"/>
          </p:nvPr>
        </p:nvSpPr>
        <p:spPr/>
        <p:txBody>
          <a:bodyPr/>
          <a:lstStyle/>
          <a:p>
            <a:r>
              <a:rPr lang="en-US" altLang="zh-CN" b="1" dirty="0">
                <a:solidFill>
                  <a:schemeClr val="accent1"/>
                </a:solidFill>
                <a:latin typeface="Arial" panose="020B0604020202020204" pitchFamily="34" charset="0"/>
                <a:cs typeface="Arial" panose="020B0604020202020204" pitchFamily="34" charset="0"/>
                <a:hlinkClick r:id="rId2" action="ppaction://hlinksldjump"/>
              </a:rPr>
              <a:t>QMIX</a:t>
            </a:r>
            <a:endParaRPr lang="zh-CN" altLang="en-US" b="1" dirty="0">
              <a:solidFill>
                <a:schemeClr val="accent1"/>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501CA609-0306-93EF-75FC-0273A0E639BE}"/>
              </a:ext>
            </a:extLst>
          </p:cNvPr>
          <p:cNvPicPr>
            <a:picLocks noChangeAspect="1"/>
          </p:cNvPicPr>
          <p:nvPr/>
        </p:nvPicPr>
        <p:blipFill>
          <a:blip r:embed="rId3"/>
          <a:stretch>
            <a:fillRect/>
          </a:stretch>
        </p:blipFill>
        <p:spPr>
          <a:xfrm>
            <a:off x="6278880" y="91257"/>
            <a:ext cx="5688330" cy="1355590"/>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B31919F8-4CDA-9CE4-0239-8B78501A08E6}"/>
              </a:ext>
            </a:extLst>
          </p:cNvPr>
          <p:cNvPicPr>
            <a:picLocks noChangeAspect="1"/>
          </p:cNvPicPr>
          <p:nvPr/>
        </p:nvPicPr>
        <p:blipFill>
          <a:blip r:embed="rId4"/>
          <a:stretch>
            <a:fillRect/>
          </a:stretch>
        </p:blipFill>
        <p:spPr>
          <a:xfrm>
            <a:off x="1786077" y="1542992"/>
            <a:ext cx="8985606" cy="4056908"/>
          </a:xfrm>
          <a:prstGeom prst="rect">
            <a:avLst/>
          </a:prstGeom>
        </p:spPr>
      </p:pic>
      <p:sp>
        <p:nvSpPr>
          <p:cNvPr id="8" name="矩形 7">
            <a:extLst>
              <a:ext uri="{FF2B5EF4-FFF2-40B4-BE49-F238E27FC236}">
                <a16:creationId xmlns:a16="http://schemas.microsoft.com/office/drawing/2014/main" id="{229ED573-6517-B48E-B104-17F03E135ABB}"/>
              </a:ext>
            </a:extLst>
          </p:cNvPr>
          <p:cNvSpPr/>
          <p:nvPr/>
        </p:nvSpPr>
        <p:spPr>
          <a:xfrm>
            <a:off x="5029898" y="1909632"/>
            <a:ext cx="726481" cy="369332"/>
          </a:xfrm>
          <a:prstGeom prst="rect">
            <a:avLst/>
          </a:prstGeom>
          <a:noFill/>
        </p:spPr>
        <p:txBody>
          <a:bodyPr wrap="none" lIns="91440" tIns="45720" rIns="91440" bIns="45720">
            <a:spAutoFit/>
          </a:bodyPr>
          <a:lstStyle/>
          <a:p>
            <a:pPr algn="ctr"/>
            <a:r>
              <a:rPr lang="en-US" altLang="zh-CN" b="1" cap="none" spc="0" dirty="0">
                <a:ln w="22225">
                  <a:solidFill>
                    <a:schemeClr val="accent2"/>
                  </a:solidFill>
                  <a:prstDash val="solid"/>
                </a:ln>
                <a:solidFill>
                  <a:schemeClr val="accent2">
                    <a:lumMod val="40000"/>
                    <a:lumOff val="60000"/>
                  </a:schemeClr>
                </a:solidFill>
                <a:effectLst/>
              </a:rPr>
              <a:t>Critic</a:t>
            </a:r>
            <a:endParaRPr lang="zh-CN" altLang="en-US" b="1" cap="none" spc="0" dirty="0">
              <a:ln w="22225">
                <a:solidFill>
                  <a:schemeClr val="accent2"/>
                </a:solidFill>
                <a:prstDash val="solid"/>
              </a:ln>
              <a:solidFill>
                <a:schemeClr val="accent2">
                  <a:lumMod val="40000"/>
                  <a:lumOff val="60000"/>
                </a:schemeClr>
              </a:solidFill>
              <a:effectLst/>
            </a:endParaRPr>
          </a:p>
        </p:txBody>
      </p:sp>
      <p:sp>
        <p:nvSpPr>
          <p:cNvPr id="9" name="矩形 8">
            <a:extLst>
              <a:ext uri="{FF2B5EF4-FFF2-40B4-BE49-F238E27FC236}">
                <a16:creationId xmlns:a16="http://schemas.microsoft.com/office/drawing/2014/main" id="{71D51856-0EBA-D618-98DE-A4164A8BD8ED}"/>
              </a:ext>
            </a:extLst>
          </p:cNvPr>
          <p:cNvSpPr/>
          <p:nvPr/>
        </p:nvSpPr>
        <p:spPr>
          <a:xfrm>
            <a:off x="10028255" y="4233779"/>
            <a:ext cx="755335" cy="369332"/>
          </a:xfrm>
          <a:prstGeom prst="rect">
            <a:avLst/>
          </a:prstGeom>
          <a:noFill/>
        </p:spPr>
        <p:txBody>
          <a:bodyPr wrap="none" lIns="91440" tIns="45720" rIns="91440" bIns="45720">
            <a:spAutoFit/>
          </a:bodyPr>
          <a:lstStyle/>
          <a:p>
            <a:pPr algn="ctr"/>
            <a:r>
              <a:rPr lang="en-US" altLang="zh-CN" b="1" cap="none" spc="0" dirty="0">
                <a:ln w="22225">
                  <a:solidFill>
                    <a:schemeClr val="accent2"/>
                  </a:solidFill>
                  <a:prstDash val="solid"/>
                </a:ln>
                <a:solidFill>
                  <a:schemeClr val="accent2">
                    <a:lumMod val="40000"/>
                    <a:lumOff val="60000"/>
                  </a:schemeClr>
                </a:solidFill>
                <a:effectLst/>
              </a:rPr>
              <a:t>Actor</a:t>
            </a:r>
            <a:endParaRPr lang="zh-CN" altLang="en-US" b="1" cap="none" spc="0" dirty="0">
              <a:ln w="22225">
                <a:solidFill>
                  <a:schemeClr val="accent2"/>
                </a:solidFill>
                <a:prstDash val="solid"/>
              </a:ln>
              <a:solidFill>
                <a:schemeClr val="accent2">
                  <a:lumMod val="40000"/>
                  <a:lumOff val="60000"/>
                </a:schemeClr>
              </a:solidFill>
              <a:effectLst/>
            </a:endParaRPr>
          </a:p>
        </p:txBody>
      </p:sp>
      <p:sp>
        <p:nvSpPr>
          <p:cNvPr id="11" name="文本框 10">
            <a:extLst>
              <a:ext uri="{FF2B5EF4-FFF2-40B4-BE49-F238E27FC236}">
                <a16:creationId xmlns:a16="http://schemas.microsoft.com/office/drawing/2014/main" id="{F902B6D4-7A05-522B-F427-189E037861EF}"/>
              </a:ext>
            </a:extLst>
          </p:cNvPr>
          <p:cNvSpPr txBox="1"/>
          <p:nvPr/>
        </p:nvSpPr>
        <p:spPr>
          <a:xfrm>
            <a:off x="1052299" y="6325677"/>
            <a:ext cx="10087402" cy="369332"/>
          </a:xfrm>
          <a:prstGeom prst="rect">
            <a:avLst/>
          </a:prstGeom>
          <a:noFill/>
          <a:ln w="22225">
            <a:solidFill>
              <a:schemeClr val="accent1"/>
            </a:solidFill>
          </a:ln>
        </p:spPr>
        <p:txBody>
          <a:bodyPr wrap="square">
            <a:spAutoFit/>
          </a:bodyPr>
          <a:lstStyle>
            <a:defPPr>
              <a:defRPr lang="zh-CN"/>
            </a:defPPr>
            <a:lvl1pPr>
              <a:defRPr>
                <a:latin typeface="黑体" panose="02010609060101010101" pitchFamily="49" charset="-122"/>
                <a:ea typeface="黑体" panose="02010609060101010101" pitchFamily="49" charset="-122"/>
                <a:cs typeface="Arial" panose="020B0604020202020204" pitchFamily="34" charset="0"/>
              </a:defRPr>
            </a:lvl1pPr>
          </a:lstStyle>
          <a:p>
            <a:r>
              <a:rPr lang="zh-CN" altLang="en-US" dirty="0"/>
              <a:t>中心化训练（用全局状态训练价值网络）</a:t>
            </a:r>
            <a:r>
              <a:rPr lang="en-US" altLang="zh-CN" dirty="0"/>
              <a:t>+</a:t>
            </a:r>
            <a:r>
              <a:rPr lang="zh-CN" altLang="en-US" dirty="0"/>
              <a:t>去中心化决策（测试时只有策略网络，没有价值网络）</a:t>
            </a:r>
          </a:p>
        </p:txBody>
      </p:sp>
      <p:sp>
        <p:nvSpPr>
          <p:cNvPr id="13" name="文本框 12">
            <a:extLst>
              <a:ext uri="{FF2B5EF4-FFF2-40B4-BE49-F238E27FC236}">
                <a16:creationId xmlns:a16="http://schemas.microsoft.com/office/drawing/2014/main" id="{E5463E8B-127A-9D04-D59C-912EB9EE7DBF}"/>
              </a:ext>
            </a:extLst>
          </p:cNvPr>
          <p:cNvSpPr txBox="1"/>
          <p:nvPr/>
        </p:nvSpPr>
        <p:spPr>
          <a:xfrm>
            <a:off x="10099942" y="2094298"/>
            <a:ext cx="1104870" cy="369332"/>
          </a:xfrm>
          <a:prstGeom prst="rect">
            <a:avLst/>
          </a:prstGeom>
          <a:noFill/>
          <a:ln w="22225">
            <a:solidFill>
              <a:schemeClr val="accent1"/>
            </a:solidFill>
          </a:ln>
        </p:spPr>
        <p:txBody>
          <a:bodyPr wrap="square">
            <a:spAutoFit/>
          </a:bodyPr>
          <a:lstStyle/>
          <a:p>
            <a:r>
              <a:rPr lang="el-GR" altLang="zh-CN" dirty="0">
                <a:latin typeface="Arial" panose="020B0604020202020204" pitchFamily="34" charset="0"/>
                <a:cs typeface="Arial" panose="020B0604020202020204" pitchFamily="34" charset="0"/>
              </a:rPr>
              <a:t>ϵ-</a:t>
            </a:r>
            <a:r>
              <a:rPr lang="en-US" altLang="zh-CN" dirty="0">
                <a:latin typeface="Arial" panose="020B0604020202020204" pitchFamily="34" charset="0"/>
                <a:cs typeface="Arial" panose="020B0604020202020204" pitchFamily="34" charset="0"/>
              </a:rPr>
              <a:t>greedy</a:t>
            </a:r>
            <a:endParaRPr lang="zh-CN" altLang="en-US"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6B839D20-A81A-C3F7-4726-ADC69AF60BE6}"/>
              </a:ext>
            </a:extLst>
          </p:cNvPr>
          <p:cNvSpPr txBox="1"/>
          <p:nvPr/>
        </p:nvSpPr>
        <p:spPr>
          <a:xfrm>
            <a:off x="639226" y="2540032"/>
            <a:ext cx="1345825" cy="369332"/>
          </a:xfrm>
          <a:prstGeom prst="rect">
            <a:avLst/>
          </a:prstGeom>
          <a:noFill/>
          <a:ln w="22225">
            <a:solidFill>
              <a:srgbClr val="C00000"/>
            </a:solidFill>
          </a:ln>
        </p:spPr>
        <p:txBody>
          <a:bodyPr wrap="square">
            <a:spAutoFit/>
          </a:bodyPr>
          <a:lstStyle/>
          <a:p>
            <a:r>
              <a:rPr lang="zh-CN" altLang="en-US" dirty="0">
                <a:latin typeface="黑体" panose="02010609060101010101" pitchFamily="49" charset="-122"/>
                <a:ea typeface="黑体" panose="02010609060101010101" pitchFamily="49" charset="-122"/>
                <a:cs typeface="Arial" panose="020B0604020202020204" pitchFamily="34" charset="0"/>
              </a:rPr>
              <a:t>保证单调性</a:t>
            </a:r>
          </a:p>
        </p:txBody>
      </p:sp>
      <p:sp>
        <p:nvSpPr>
          <p:cNvPr id="18" name="文本框 17">
            <a:extLst>
              <a:ext uri="{FF2B5EF4-FFF2-40B4-BE49-F238E27FC236}">
                <a16:creationId xmlns:a16="http://schemas.microsoft.com/office/drawing/2014/main" id="{4FBE61D7-9ED4-E02C-AA62-11D4225E598A}"/>
              </a:ext>
            </a:extLst>
          </p:cNvPr>
          <p:cNvSpPr txBox="1"/>
          <p:nvPr/>
        </p:nvSpPr>
        <p:spPr>
          <a:xfrm>
            <a:off x="85960" y="3265546"/>
            <a:ext cx="1783784" cy="1754326"/>
          </a:xfrm>
          <a:prstGeom prst="rect">
            <a:avLst/>
          </a:prstGeom>
          <a:noFill/>
          <a:ln w="22225">
            <a:solidFill>
              <a:schemeClr val="accent1"/>
            </a:solidFill>
          </a:ln>
        </p:spPr>
        <p:txBody>
          <a:bodyPr wrap="square">
            <a:spAutoFit/>
          </a:bodyPr>
          <a:lstStyle>
            <a:defPPr>
              <a:defRPr lang="zh-CN"/>
            </a:defPPr>
            <a:lvl1pPr>
              <a:defRPr>
                <a:latin typeface="黑体" panose="02010609060101010101" pitchFamily="49" charset="-122"/>
                <a:ea typeface="黑体" panose="02010609060101010101" pitchFamily="49" charset="-122"/>
                <a:cs typeface="Arial" panose="020B0604020202020204" pitchFamily="34" charset="0"/>
              </a:defRPr>
            </a:lvl1pPr>
          </a:lstStyle>
          <a:p>
            <a:r>
              <a:rPr lang="zh-CN" altLang="en-US" dirty="0"/>
              <a:t>混合网络对单智能体局部值函数进行</a:t>
            </a:r>
            <a:r>
              <a:rPr lang="zh-CN" altLang="en-US" dirty="0">
                <a:solidFill>
                  <a:schemeClr val="accent1"/>
                </a:solidFill>
              </a:rPr>
              <a:t>合并</a:t>
            </a:r>
            <a:r>
              <a:rPr lang="zh-CN" altLang="en-US" dirty="0"/>
              <a:t>，并在训练学习过程中加入</a:t>
            </a:r>
            <a:r>
              <a:rPr lang="zh-CN" altLang="en-US" dirty="0">
                <a:solidFill>
                  <a:schemeClr val="accent1"/>
                </a:solidFill>
              </a:rPr>
              <a:t>全局状态</a:t>
            </a:r>
            <a:r>
              <a:rPr lang="zh-CN" altLang="en-US" dirty="0"/>
              <a:t>信息辅助</a:t>
            </a:r>
          </a:p>
        </p:txBody>
      </p:sp>
      <p:sp>
        <p:nvSpPr>
          <p:cNvPr id="20" name="文本框 19">
            <a:extLst>
              <a:ext uri="{FF2B5EF4-FFF2-40B4-BE49-F238E27FC236}">
                <a16:creationId xmlns:a16="http://schemas.microsoft.com/office/drawing/2014/main" id="{85E87265-1BE4-975F-BB13-7B7EEF126408}"/>
              </a:ext>
            </a:extLst>
          </p:cNvPr>
          <p:cNvSpPr txBox="1"/>
          <p:nvPr/>
        </p:nvSpPr>
        <p:spPr>
          <a:xfrm>
            <a:off x="464839" y="5576922"/>
            <a:ext cx="11262321" cy="646331"/>
          </a:xfrm>
          <a:prstGeom prst="rect">
            <a:avLst/>
          </a:prstGeom>
          <a:noFill/>
          <a:ln w="22225">
            <a:solidFill>
              <a:schemeClr val="accent1"/>
            </a:solidFill>
          </a:ln>
        </p:spPr>
        <p:txBody>
          <a:bodyPr wrap="square">
            <a:spAutoFit/>
          </a:bodyPr>
          <a:lstStyle>
            <a:defPPr>
              <a:defRPr lang="zh-CN"/>
            </a:defPPr>
            <a:lvl1pPr>
              <a:defRPr>
                <a:latin typeface="黑体" panose="02010609060101010101" pitchFamily="49" charset="-122"/>
                <a:ea typeface="黑体" panose="02010609060101010101" pitchFamily="49" charset="-122"/>
                <a:cs typeface="Arial" panose="020B0604020202020204" pitchFamily="34" charset="0"/>
              </a:defRPr>
            </a:lvl1pPr>
          </a:lstStyle>
          <a:p>
            <a:r>
              <a:rPr lang="en-US" altLang="zh-CN" dirty="0">
                <a:latin typeface="Arial" panose="020B0604020202020204" pitchFamily="34" charset="0"/>
              </a:rPr>
              <a:t>Mixing network</a:t>
            </a:r>
            <a:r>
              <a:rPr lang="zh-CN" altLang="en-US" dirty="0">
                <a:latin typeface="Arial" panose="020B0604020202020204" pitchFamily="34" charset="0"/>
              </a:rPr>
              <a:t>是一个前馈神经网络，它以智能体网络的输出作为输入，单调地混合，产生</a:t>
            </a:r>
            <a:r>
              <a:rPr lang="en-US" altLang="zh-CN" dirty="0" err="1">
                <a:latin typeface="Arial" panose="020B0604020202020204" pitchFamily="34" charset="0"/>
              </a:rPr>
              <a:t>Qtot</a:t>
            </a:r>
            <a:r>
              <a:rPr lang="zh-CN" altLang="en-US" dirty="0">
                <a:latin typeface="Arial" panose="020B0604020202020204" pitchFamily="34" charset="0"/>
              </a:rPr>
              <a:t>的值</a:t>
            </a:r>
            <a:endParaRPr lang="en-US" altLang="zh-CN" dirty="0">
              <a:latin typeface="Arial" panose="020B0604020202020204" pitchFamily="34" charset="0"/>
            </a:endParaRPr>
          </a:p>
          <a:p>
            <a:r>
              <a:rPr lang="en-US" altLang="zh-CN" dirty="0">
                <a:latin typeface="Arial" panose="020B0604020202020204" pitchFamily="34" charset="0"/>
              </a:rPr>
              <a:t>Mixing network</a:t>
            </a:r>
            <a:r>
              <a:rPr lang="zh-CN" altLang="en-US" dirty="0">
                <a:latin typeface="Arial" panose="020B0604020202020204" pitchFamily="34" charset="0"/>
              </a:rPr>
              <a:t>的权值是由单独的超网络产生的。每个超网络以全局状态</a:t>
            </a:r>
            <a:r>
              <a:rPr lang="en-US" altLang="zh-CN" dirty="0">
                <a:latin typeface="Arial" panose="020B0604020202020204" pitchFamily="34" charset="0"/>
              </a:rPr>
              <a:t>s</a:t>
            </a:r>
            <a:r>
              <a:rPr lang="zh-CN" altLang="en-US" dirty="0">
                <a:latin typeface="Arial" panose="020B0604020202020204" pitchFamily="34" charset="0"/>
              </a:rPr>
              <a:t>作为输入，生成一层混合网络的权值</a:t>
            </a:r>
          </a:p>
        </p:txBody>
      </p:sp>
      <p:cxnSp>
        <p:nvCxnSpPr>
          <p:cNvPr id="22" name="直接箭头连接符 21">
            <a:extLst>
              <a:ext uri="{FF2B5EF4-FFF2-40B4-BE49-F238E27FC236}">
                <a16:creationId xmlns:a16="http://schemas.microsoft.com/office/drawing/2014/main" id="{3436C312-8764-3C43-B784-FD3CDBC8C661}"/>
              </a:ext>
            </a:extLst>
          </p:cNvPr>
          <p:cNvCxnSpPr>
            <a:stCxn id="14" idx="3"/>
          </p:cNvCxnSpPr>
          <p:nvPr/>
        </p:nvCxnSpPr>
        <p:spPr>
          <a:xfrm>
            <a:off x="1985051" y="2724698"/>
            <a:ext cx="1372298" cy="59445"/>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9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3" grpId="0" animBg="1"/>
      <p:bldP spid="14" grpId="0" animBg="1"/>
      <p:bldP spid="18"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22B50-892E-F042-7475-480B25234449}"/>
              </a:ext>
            </a:extLst>
          </p:cNvPr>
          <p:cNvSpPr>
            <a:spLocks noGrp="1"/>
          </p:cNvSpPr>
          <p:nvPr>
            <p:ph type="title"/>
          </p:nvPr>
        </p:nvSpPr>
        <p:spPr>
          <a:xfrm>
            <a:off x="838199" y="0"/>
            <a:ext cx="10515600" cy="1325563"/>
          </a:xfrm>
        </p:spPr>
        <p:txBody>
          <a:bodyPr/>
          <a:lstStyle/>
          <a:p>
            <a:pPr algn="ctr"/>
            <a:r>
              <a:rPr lang="zh-CN" altLang="en-US" b="1" dirty="0">
                <a:solidFill>
                  <a:schemeClr val="accent1"/>
                </a:solidFill>
                <a:latin typeface="黑体" panose="02010609060101010101" pitchFamily="49" charset="-122"/>
                <a:ea typeface="黑体" panose="02010609060101010101" pitchFamily="49" charset="-122"/>
              </a:rPr>
              <a:t>结构</a:t>
            </a:r>
          </a:p>
        </p:txBody>
      </p:sp>
      <p:pic>
        <p:nvPicPr>
          <p:cNvPr id="5" name="图片 4">
            <a:extLst>
              <a:ext uri="{FF2B5EF4-FFF2-40B4-BE49-F238E27FC236}">
                <a16:creationId xmlns:a16="http://schemas.microsoft.com/office/drawing/2014/main" id="{9F8B5912-03EF-95DF-EF08-EC4F674A7F10}"/>
              </a:ext>
            </a:extLst>
          </p:cNvPr>
          <p:cNvPicPr>
            <a:picLocks noChangeAspect="1"/>
          </p:cNvPicPr>
          <p:nvPr/>
        </p:nvPicPr>
        <p:blipFill>
          <a:blip r:embed="rId3"/>
          <a:stretch>
            <a:fillRect/>
          </a:stretch>
        </p:blipFill>
        <p:spPr>
          <a:xfrm>
            <a:off x="2613546" y="1802446"/>
            <a:ext cx="6964907" cy="3751788"/>
          </a:xfrm>
          <a:prstGeom prst="rect">
            <a:avLst/>
          </a:prstGeom>
        </p:spPr>
      </p:pic>
      <p:sp>
        <p:nvSpPr>
          <p:cNvPr id="6" name="文本框 5">
            <a:extLst>
              <a:ext uri="{FF2B5EF4-FFF2-40B4-BE49-F238E27FC236}">
                <a16:creationId xmlns:a16="http://schemas.microsoft.com/office/drawing/2014/main" id="{7D2B26F1-86E0-3398-DC38-24BED22B0AA7}"/>
              </a:ext>
            </a:extLst>
          </p:cNvPr>
          <p:cNvSpPr txBox="1"/>
          <p:nvPr/>
        </p:nvSpPr>
        <p:spPr>
          <a:xfrm>
            <a:off x="237917" y="3840278"/>
            <a:ext cx="2375629" cy="1285032"/>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最大化个体身份（</a:t>
            </a:r>
            <a:r>
              <a:rPr lang="en-US" altLang="zh-CN" dirty="0"/>
              <a:t>id</a:t>
            </a:r>
            <a:r>
              <a:rPr lang="zh-CN" altLang="en-US" dirty="0"/>
              <a:t>）和轨迹之间的互信息，转化成</a:t>
            </a:r>
            <a:r>
              <a:rPr lang="en-US" altLang="zh-CN" dirty="0"/>
              <a:t>reward</a:t>
            </a:r>
            <a:r>
              <a:rPr lang="zh-CN" altLang="en-US" dirty="0"/>
              <a:t>的形式</a:t>
            </a:r>
            <a:endParaRPr lang="en-US" altLang="zh-CN" dirty="0"/>
          </a:p>
        </p:txBody>
      </p:sp>
      <p:sp>
        <p:nvSpPr>
          <p:cNvPr id="8" name="文本框 7">
            <a:extLst>
              <a:ext uri="{FF2B5EF4-FFF2-40B4-BE49-F238E27FC236}">
                <a16:creationId xmlns:a16="http://schemas.microsoft.com/office/drawing/2014/main" id="{322DFDB4-52D6-5F20-62D3-330A992B0E79}"/>
              </a:ext>
            </a:extLst>
          </p:cNvPr>
          <p:cNvSpPr txBox="1"/>
          <p:nvPr/>
        </p:nvSpPr>
        <p:spPr>
          <a:xfrm>
            <a:off x="9578453" y="2570981"/>
            <a:ext cx="2465696" cy="2171616"/>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将个体</a:t>
            </a:r>
            <a:r>
              <a:rPr lang="en-US" altLang="zh-CN" dirty="0"/>
              <a:t>q</a:t>
            </a:r>
            <a:r>
              <a:rPr lang="zh-CN" altLang="en-US" dirty="0"/>
              <a:t>函数分解为共享和非共享局部</a:t>
            </a:r>
            <a:r>
              <a:rPr lang="en-US" altLang="zh-CN" dirty="0"/>
              <a:t>q</a:t>
            </a:r>
            <a:r>
              <a:rPr lang="zh-CN" altLang="en-US" dirty="0"/>
              <a:t>函数的总和，用于在保持表征多样性的同时共享经验</a:t>
            </a:r>
            <a:endParaRPr lang="en-US" altLang="zh-CN" dirty="0"/>
          </a:p>
        </p:txBody>
      </p:sp>
      <p:sp>
        <p:nvSpPr>
          <p:cNvPr id="10" name="文本框 9">
            <a:extLst>
              <a:ext uri="{FF2B5EF4-FFF2-40B4-BE49-F238E27FC236}">
                <a16:creationId xmlns:a16="http://schemas.microsoft.com/office/drawing/2014/main" id="{25F1CDC8-3630-26A7-5AF9-B4A03A2AF7B5}"/>
              </a:ext>
            </a:extLst>
          </p:cNvPr>
          <p:cNvSpPr txBox="1"/>
          <p:nvPr/>
        </p:nvSpPr>
        <p:spPr>
          <a:xfrm>
            <a:off x="5062401" y="1575428"/>
            <a:ext cx="1672768" cy="454035"/>
          </a:xfrm>
          <a:prstGeom prst="rect">
            <a:avLst/>
          </a:prstGeom>
          <a:noFill/>
          <a:ln w="22225">
            <a:solidFill>
              <a:schemeClr val="accent1"/>
            </a:solidFill>
          </a:ln>
        </p:spPr>
        <p:txBody>
          <a:bodyPr wrap="square">
            <a:spAutoFit/>
          </a:bodyPr>
          <a:lstStyle>
            <a:defPPr>
              <a:defRPr lang="zh-CN"/>
            </a:defPPr>
            <a:lvl1pPr>
              <a:lnSpc>
                <a:spcPct val="150000"/>
              </a:lnSpc>
              <a:defRPr>
                <a:latin typeface="Arial" panose="020B0604020202020204" pitchFamily="34" charset="0"/>
                <a:ea typeface="黑体" panose="02010609060101010101" pitchFamily="49" charset="-122"/>
                <a:cs typeface="Arial" panose="020B0604020202020204" pitchFamily="34" charset="0"/>
              </a:defRPr>
            </a:lvl1pPr>
          </a:lstStyle>
          <a:p>
            <a:r>
              <a:rPr lang="zh-CN" altLang="en-US" dirty="0"/>
              <a:t>网络：</a:t>
            </a:r>
            <a:r>
              <a:rPr lang="en-US" altLang="zh-CN" dirty="0"/>
              <a:t>QPLEX</a:t>
            </a:r>
            <a:endParaRPr lang="zh-CN" altLang="en-US" dirty="0"/>
          </a:p>
        </p:txBody>
      </p:sp>
    </p:spTree>
    <p:extLst>
      <p:ext uri="{BB962C8B-B14F-4D97-AF65-F5344CB8AC3E}">
        <p14:creationId xmlns:p14="http://schemas.microsoft.com/office/powerpoint/2010/main" val="350508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63301F-1BFF-885D-BEFA-7ED822AFF68A}"/>
              </a:ext>
            </a:extLst>
          </p:cNvPr>
          <p:cNvPicPr>
            <a:picLocks noChangeAspect="1"/>
          </p:cNvPicPr>
          <p:nvPr/>
        </p:nvPicPr>
        <p:blipFill>
          <a:blip r:embed="rId2"/>
          <a:stretch>
            <a:fillRect/>
          </a:stretch>
        </p:blipFill>
        <p:spPr>
          <a:xfrm>
            <a:off x="393934" y="1130830"/>
            <a:ext cx="6299869" cy="3435529"/>
          </a:xfrm>
          <a:prstGeom prst="rect">
            <a:avLst/>
          </a:prstGeom>
        </p:spPr>
      </p:pic>
      <p:sp>
        <p:nvSpPr>
          <p:cNvPr id="2" name="标题 1">
            <a:extLst>
              <a:ext uri="{FF2B5EF4-FFF2-40B4-BE49-F238E27FC236}">
                <a16:creationId xmlns:a16="http://schemas.microsoft.com/office/drawing/2014/main" id="{1111F9E4-EA7F-7F6D-9A04-58E8A70E2CA6}"/>
              </a:ext>
            </a:extLst>
          </p:cNvPr>
          <p:cNvSpPr>
            <a:spLocks noGrp="1"/>
          </p:cNvSpPr>
          <p:nvPr>
            <p:ph type="title"/>
          </p:nvPr>
        </p:nvSpPr>
        <p:spPr>
          <a:xfrm>
            <a:off x="15284" y="-180695"/>
            <a:ext cx="12176716" cy="1325563"/>
          </a:xfrm>
        </p:spPr>
        <p:txBody>
          <a:bodyPr>
            <a:normAutofit/>
          </a:bodyPr>
          <a:lstStyle/>
          <a:p>
            <a:pPr algn="ctr"/>
            <a:r>
              <a:rPr lang="en-US" altLang="zh-CN" sz="3200" b="1" dirty="0">
                <a:solidFill>
                  <a:schemeClr val="accent1"/>
                </a:solidFill>
                <a:latin typeface="Arial" panose="020B0604020202020204" pitchFamily="34" charset="0"/>
                <a:cs typeface="Arial" panose="020B0604020202020204" pitchFamily="34" charset="0"/>
              </a:rPr>
              <a:t>Action-Value Learning for Balancing Diversity and Sharing</a:t>
            </a:r>
            <a:endParaRPr lang="zh-CN" altLang="en-US" sz="3200" b="1" dirty="0">
              <a:solidFill>
                <a:schemeClr val="accent1"/>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E73F62E7-BF55-90F6-6A43-20BB5039FA11}"/>
              </a:ext>
            </a:extLst>
          </p:cNvPr>
          <p:cNvPicPr>
            <a:picLocks noChangeAspect="1"/>
          </p:cNvPicPr>
          <p:nvPr/>
        </p:nvPicPr>
        <p:blipFill>
          <a:blip r:embed="rId3"/>
          <a:stretch>
            <a:fillRect/>
          </a:stretch>
        </p:blipFill>
        <p:spPr>
          <a:xfrm>
            <a:off x="1091261" y="4819368"/>
            <a:ext cx="3917467" cy="479175"/>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331CD433-69E5-53C7-F3A7-37B78D0B1022}"/>
              </a:ext>
            </a:extLst>
          </p:cNvPr>
          <p:cNvPicPr>
            <a:picLocks noChangeAspect="1"/>
          </p:cNvPicPr>
          <p:nvPr/>
        </p:nvPicPr>
        <p:blipFill>
          <a:blip r:embed="rId4"/>
          <a:stretch>
            <a:fillRect/>
          </a:stretch>
        </p:blipFill>
        <p:spPr>
          <a:xfrm>
            <a:off x="7212628" y="1561273"/>
            <a:ext cx="2027117" cy="2087090"/>
          </a:xfrm>
          <a:prstGeom prst="rect">
            <a:avLst/>
          </a:prstGeom>
        </p:spPr>
      </p:pic>
      <p:pic>
        <p:nvPicPr>
          <p:cNvPr id="13" name="图片 12">
            <a:extLst>
              <a:ext uri="{FF2B5EF4-FFF2-40B4-BE49-F238E27FC236}">
                <a16:creationId xmlns:a16="http://schemas.microsoft.com/office/drawing/2014/main" id="{06152B0C-3A20-77B8-4B22-24F6C829341D}"/>
              </a:ext>
            </a:extLst>
          </p:cNvPr>
          <p:cNvPicPr>
            <a:picLocks noChangeAspect="1"/>
          </p:cNvPicPr>
          <p:nvPr/>
        </p:nvPicPr>
        <p:blipFill>
          <a:blip r:embed="rId5"/>
          <a:stretch>
            <a:fillRect/>
          </a:stretch>
        </p:blipFill>
        <p:spPr>
          <a:xfrm>
            <a:off x="6011839" y="4064768"/>
            <a:ext cx="5874938" cy="2194530"/>
          </a:xfrm>
          <a:prstGeom prst="rect">
            <a:avLst/>
          </a:prstGeom>
        </p:spPr>
      </p:pic>
      <p:sp>
        <p:nvSpPr>
          <p:cNvPr id="14" name="矩形 13">
            <a:extLst>
              <a:ext uri="{FF2B5EF4-FFF2-40B4-BE49-F238E27FC236}">
                <a16:creationId xmlns:a16="http://schemas.microsoft.com/office/drawing/2014/main" id="{850675B3-1158-22EC-5432-D839965913E7}"/>
              </a:ext>
            </a:extLst>
          </p:cNvPr>
          <p:cNvSpPr/>
          <p:nvPr/>
        </p:nvSpPr>
        <p:spPr>
          <a:xfrm>
            <a:off x="6182436" y="4181954"/>
            <a:ext cx="4918303" cy="758535"/>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873ED20-43F0-0F7D-5500-9FB53AB34608}"/>
              </a:ext>
            </a:extLst>
          </p:cNvPr>
          <p:cNvSpPr/>
          <p:nvPr/>
        </p:nvSpPr>
        <p:spPr>
          <a:xfrm>
            <a:off x="6182435" y="4940490"/>
            <a:ext cx="5233917" cy="58685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956B4880-BA5E-B674-A641-E7DFC000EF5D}"/>
              </a:ext>
            </a:extLst>
          </p:cNvPr>
          <p:cNvPicPr>
            <a:picLocks noChangeAspect="1"/>
          </p:cNvPicPr>
          <p:nvPr/>
        </p:nvPicPr>
        <p:blipFill>
          <a:blip r:embed="rId6"/>
          <a:stretch>
            <a:fillRect/>
          </a:stretch>
        </p:blipFill>
        <p:spPr>
          <a:xfrm>
            <a:off x="9326838" y="3965162"/>
            <a:ext cx="1021593" cy="433582"/>
          </a:xfrm>
          <a:prstGeom prst="rect">
            <a:avLst/>
          </a:prstGeom>
          <a:ln>
            <a:noFill/>
          </a:ln>
          <a:effectLst>
            <a:outerShdw blurRad="190500" algn="tl" rotWithShape="0">
              <a:srgbClr val="000000">
                <a:alpha val="70000"/>
              </a:srgbClr>
            </a:outerShdw>
          </a:effectLst>
        </p:spPr>
      </p:pic>
      <p:pic>
        <p:nvPicPr>
          <p:cNvPr id="19" name="图片 18">
            <a:extLst>
              <a:ext uri="{FF2B5EF4-FFF2-40B4-BE49-F238E27FC236}">
                <a16:creationId xmlns:a16="http://schemas.microsoft.com/office/drawing/2014/main" id="{7F9E9609-50C6-0F39-1601-4BC04488C234}"/>
              </a:ext>
            </a:extLst>
          </p:cNvPr>
          <p:cNvPicPr>
            <a:picLocks noChangeAspect="1"/>
          </p:cNvPicPr>
          <p:nvPr/>
        </p:nvPicPr>
        <p:blipFill>
          <a:blip r:embed="rId7"/>
          <a:stretch>
            <a:fillRect/>
          </a:stretch>
        </p:blipFill>
        <p:spPr>
          <a:xfrm>
            <a:off x="10348431" y="5370560"/>
            <a:ext cx="1067921" cy="468387"/>
          </a:xfrm>
          <a:prstGeom prst="rect">
            <a:avLst/>
          </a:prstGeom>
          <a:ln>
            <a:noFill/>
          </a:ln>
          <a:effectLst>
            <a:outerShdw blurRad="190500" algn="tl" rotWithShape="0">
              <a:srgbClr val="000000">
                <a:alpha val="70000"/>
              </a:srgbClr>
            </a:outerShdw>
          </a:effectLst>
        </p:spPr>
      </p:pic>
      <p:sp>
        <p:nvSpPr>
          <p:cNvPr id="21" name="文本框 20">
            <a:extLst>
              <a:ext uri="{FF2B5EF4-FFF2-40B4-BE49-F238E27FC236}">
                <a16:creationId xmlns:a16="http://schemas.microsoft.com/office/drawing/2014/main" id="{FB27AFD0-A15B-B779-2CB0-EFB2E6D310DF}"/>
              </a:ext>
            </a:extLst>
          </p:cNvPr>
          <p:cNvSpPr txBox="1"/>
          <p:nvPr/>
        </p:nvSpPr>
        <p:spPr>
          <a:xfrm>
            <a:off x="448525" y="5551552"/>
            <a:ext cx="4908222" cy="931632"/>
          </a:xfrm>
          <a:prstGeom prst="rect">
            <a:avLst/>
          </a:prstGeom>
          <a:noFill/>
          <a:ln w="22225">
            <a:solidFill>
              <a:schemeClr val="accent1"/>
            </a:solidFill>
          </a:ln>
        </p:spPr>
        <p:txBody>
          <a:bodyPr wrap="square">
            <a:spAutoFit/>
          </a:bodyPr>
          <a:lstStyle>
            <a:defPPr>
              <a:defRPr lang="zh-CN"/>
            </a:defPPr>
            <a:lvl1pPr>
              <a:defRPr>
                <a:latin typeface="Arial" panose="020B0604020202020204" pitchFamily="34" charset="0"/>
                <a:ea typeface="黑体" panose="02010609060101010101" pitchFamily="49" charset="-122"/>
                <a:cs typeface="Arial" panose="020B0604020202020204" pitchFamily="34" charset="0"/>
              </a:defRPr>
            </a:lvl1pPr>
          </a:lstStyle>
          <a:p>
            <a:r>
              <a:rPr lang="en-US" altLang="zh-CN" dirty="0"/>
              <a:t>Such a regularization can also prevent agents from being </a:t>
            </a:r>
            <a:r>
              <a:rPr lang="en-US" altLang="zh-CN" dirty="0">
                <a:solidFill>
                  <a:schemeClr val="accent1"/>
                </a:solidFill>
              </a:rPr>
              <a:t>too diverse </a:t>
            </a:r>
            <a:r>
              <a:rPr lang="en-US" altLang="zh-CN" dirty="0"/>
              <a:t>and ignore cooperating to finish the task.</a:t>
            </a: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EA7BE5C-A3DF-1549-8357-728CFB0F782B}"/>
                  </a:ext>
                </a:extLst>
              </p:cNvPr>
              <p:cNvSpPr txBox="1"/>
              <p:nvPr/>
            </p:nvSpPr>
            <p:spPr>
              <a:xfrm>
                <a:off x="3253584" y="877821"/>
                <a:ext cx="1093228" cy="5651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m:t>
                                  </m:r>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𝐼</m:t>
                                  </m:r>
                                </m:sup>
                              </m:sSubSup>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𝑛</m:t>
                          </m:r>
                        </m:den>
                      </m:f>
                    </m:oMath>
                  </m:oMathPara>
                </a14:m>
                <a:endParaRPr lang="en-US" altLang="zh-CN" b="0" dirty="0"/>
              </a:p>
            </p:txBody>
          </p:sp>
        </mc:Choice>
        <mc:Fallback xmlns="">
          <p:sp>
            <p:nvSpPr>
              <p:cNvPr id="22" name="文本框 21">
                <a:extLst>
                  <a:ext uri="{FF2B5EF4-FFF2-40B4-BE49-F238E27FC236}">
                    <a16:creationId xmlns:a16="http://schemas.microsoft.com/office/drawing/2014/main" id="{6EA7BE5C-A3DF-1549-8357-728CFB0F782B}"/>
                  </a:ext>
                </a:extLst>
              </p:cNvPr>
              <p:cNvSpPr txBox="1">
                <a:spLocks noRot="1" noChangeAspect="1" noMove="1" noResize="1" noEditPoints="1" noAdjustHandles="1" noChangeArrowheads="1" noChangeShapeType="1" noTextEdit="1"/>
              </p:cNvSpPr>
              <p:nvPr/>
            </p:nvSpPr>
            <p:spPr>
              <a:xfrm>
                <a:off x="3253584" y="877821"/>
                <a:ext cx="1093228" cy="565155"/>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2150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10073</TotalTime>
  <Words>5431</Words>
  <Application>Microsoft Office PowerPoint</Application>
  <PresentationFormat>宽屏</PresentationFormat>
  <Paragraphs>340</Paragraphs>
  <Slides>56</Slides>
  <Notes>20</Notes>
  <HiddenSlides>12</HiddenSlides>
  <MMClips>3</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56</vt:i4>
      </vt:variant>
    </vt:vector>
  </HeadingPairs>
  <TitlesOfParts>
    <vt:vector size="62" baseType="lpstr">
      <vt:lpstr>等线</vt:lpstr>
      <vt:lpstr>等线 Light</vt:lpstr>
      <vt:lpstr>黑体</vt:lpstr>
      <vt:lpstr>Arial</vt:lpstr>
      <vt:lpstr>Cambria Math</vt:lpstr>
      <vt:lpstr>Office 主题​​</vt:lpstr>
      <vt:lpstr>目录</vt:lpstr>
      <vt:lpstr>PowerPoint 演示文稿</vt:lpstr>
      <vt:lpstr>摘要</vt:lpstr>
      <vt:lpstr>MDP和POMDP的区别</vt:lpstr>
      <vt:lpstr>Dec-POMDP</vt:lpstr>
      <vt:lpstr>启发</vt:lpstr>
      <vt:lpstr>QMIX</vt:lpstr>
      <vt:lpstr>结构</vt:lpstr>
      <vt:lpstr>Action-Value Learning for Balancing Diversity and Sharing</vt:lpstr>
      <vt:lpstr>QPLEX</vt:lpstr>
      <vt:lpstr>QPLEX</vt:lpstr>
      <vt:lpstr>Dueling DQN</vt:lpstr>
      <vt:lpstr>QPLEX</vt:lpstr>
      <vt:lpstr>QPLEX</vt:lpstr>
      <vt:lpstr>Identity-Aware Diversity</vt:lpstr>
      <vt:lpstr>Identity-Aware Diversity</vt:lpstr>
      <vt:lpstr>Identity-Aware Diversity</vt:lpstr>
      <vt:lpstr>PowerPoint 演示文稿</vt:lpstr>
      <vt:lpstr>PowerPoint 演示文稿</vt:lpstr>
      <vt:lpstr>PowerPoint 演示文稿</vt:lpstr>
      <vt:lpstr>PowerPoint 演示文稿</vt:lpstr>
      <vt:lpstr>reward</vt:lpstr>
      <vt:lpstr>reward</vt:lpstr>
      <vt:lpstr>结构</vt:lpstr>
      <vt:lpstr>实验结果</vt:lpstr>
      <vt:lpstr>实验结果</vt:lpstr>
      <vt:lpstr>实验结果</vt:lpstr>
      <vt:lpstr>Hierarchical Multiagent Reinforcement Learning for Allocating Guaranteed Display Ads</vt:lpstr>
      <vt:lpstr>摘要</vt:lpstr>
      <vt:lpstr>GDAs &amp; impressions</vt:lpstr>
      <vt:lpstr>竞争举例</vt:lpstr>
      <vt:lpstr>GDAs allocation的目标</vt:lpstr>
      <vt:lpstr>PowerPoint 演示文稿</vt:lpstr>
      <vt:lpstr>challenges</vt:lpstr>
      <vt:lpstr>contributions</vt:lpstr>
      <vt:lpstr>HMARL</vt:lpstr>
      <vt:lpstr>HMARL GDAs模型构建</vt:lpstr>
      <vt:lpstr>HMARL GDAs模型构建</vt:lpstr>
      <vt:lpstr>状态</vt:lpstr>
      <vt:lpstr>状态</vt:lpstr>
      <vt:lpstr>动作</vt:lpstr>
      <vt:lpstr>动作</vt:lpstr>
      <vt:lpstr>奖励</vt:lpstr>
      <vt:lpstr>HMARL</vt:lpstr>
      <vt:lpstr>奖励</vt:lpstr>
      <vt:lpstr>objective function</vt:lpstr>
      <vt:lpstr>objective function</vt:lpstr>
      <vt:lpstr>MADDPG</vt:lpstr>
      <vt:lpstr>objective function</vt:lpstr>
      <vt:lpstr>objective function</vt:lpstr>
      <vt:lpstr>HMARL训练</vt:lpstr>
      <vt:lpstr>Manager Policy Learning</vt:lpstr>
      <vt:lpstr>实验</vt:lpstr>
      <vt:lpstr>实验</vt:lpstr>
      <vt:lpstr>参考</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Meta-Reinforcement Learning for Adaptive Multipath Routing Optimization</dc:title>
  <dc:creator>谢 依轩</dc:creator>
  <cp:lastModifiedBy>谢 依轩</cp:lastModifiedBy>
  <cp:revision>195</cp:revision>
  <dcterms:created xsi:type="dcterms:W3CDTF">2022-11-21T06:23:47Z</dcterms:created>
  <dcterms:modified xsi:type="dcterms:W3CDTF">2022-12-02T06:56:53Z</dcterms:modified>
</cp:coreProperties>
</file>